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324" r:id="rId12"/>
    <p:sldId id="325" r:id="rId13"/>
    <p:sldId id="326" r:id="rId14"/>
    <p:sldId id="327" r:id="rId15"/>
    <p:sldId id="328" r:id="rId16"/>
    <p:sldId id="330" r:id="rId17"/>
    <p:sldId id="331" r:id="rId18"/>
    <p:sldId id="332" r:id="rId19"/>
    <p:sldId id="333" r:id="rId20"/>
    <p:sldId id="334" r:id="rId21"/>
    <p:sldId id="335" r:id="rId22"/>
    <p:sldId id="310" r:id="rId23"/>
    <p:sldId id="356" r:id="rId24"/>
    <p:sldId id="357" r:id="rId25"/>
    <p:sldId id="358" r:id="rId26"/>
    <p:sldId id="267" r:id="rId27"/>
    <p:sldId id="272" r:id="rId28"/>
    <p:sldId id="337" r:id="rId29"/>
    <p:sldId id="273" r:id="rId30"/>
    <p:sldId id="274" r:id="rId31"/>
    <p:sldId id="275" r:id="rId32"/>
    <p:sldId id="359" r:id="rId33"/>
    <p:sldId id="360" r:id="rId34"/>
    <p:sldId id="336" r:id="rId35"/>
    <p:sldId id="276" r:id="rId36"/>
    <p:sldId id="329" r:id="rId37"/>
    <p:sldId id="277" r:id="rId38"/>
    <p:sldId id="279" r:id="rId39"/>
    <p:sldId id="280" r:id="rId40"/>
    <p:sldId id="281" r:id="rId41"/>
    <p:sldId id="278" r:id="rId42"/>
    <p:sldId id="285" r:id="rId43"/>
    <p:sldId id="286" r:id="rId44"/>
    <p:sldId id="338" r:id="rId45"/>
    <p:sldId id="315" r:id="rId46"/>
    <p:sldId id="316" r:id="rId47"/>
    <p:sldId id="317" r:id="rId48"/>
    <p:sldId id="318" r:id="rId49"/>
    <p:sldId id="339" r:id="rId50"/>
    <p:sldId id="319" r:id="rId51"/>
    <p:sldId id="320" r:id="rId52"/>
    <p:sldId id="354" r:id="rId53"/>
    <p:sldId id="288" r:id="rId54"/>
    <p:sldId id="289" r:id="rId55"/>
    <p:sldId id="296" r:id="rId56"/>
    <p:sldId id="300" r:id="rId57"/>
    <p:sldId id="301" r:id="rId58"/>
    <p:sldId id="321" r:id="rId59"/>
    <p:sldId id="340" r:id="rId60"/>
    <p:sldId id="341" r:id="rId61"/>
    <p:sldId id="323" r:id="rId62"/>
    <p:sldId id="348" r:id="rId63"/>
    <p:sldId id="349" r:id="rId64"/>
    <p:sldId id="350" r:id="rId65"/>
    <p:sldId id="351" r:id="rId66"/>
    <p:sldId id="352" r:id="rId67"/>
    <p:sldId id="353" r:id="rId68"/>
    <p:sldId id="342" r:id="rId69"/>
    <p:sldId id="343" r:id="rId70"/>
    <p:sldId id="302" r:id="rId71"/>
    <p:sldId id="303" r:id="rId72"/>
    <p:sldId id="304" r:id="rId73"/>
    <p:sldId id="344" r:id="rId74"/>
    <p:sldId id="345" r:id="rId75"/>
    <p:sldId id="346" r:id="rId76"/>
    <p:sldId id="347" r:id="rId77"/>
    <p:sldId id="361" r:id="rId78"/>
    <p:sldId id="362" r:id="rId79"/>
    <p:sldId id="363" r:id="rId80"/>
    <p:sldId id="364" r:id="rId8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50B2D-D71D-40DF-97B4-80BEA69A36C4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42C34-70CE-4D06-BC7C-17A4F92E7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4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D5673AF7-3579-41BF-8442-E86993EAED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0E6DE0-BD30-4BEE-99DC-D0092CA9CCFA}" type="slidenum">
              <a:rPr lang="en-US" altLang="LID4096"/>
              <a:pPr eaLnBrk="1" hangingPunct="1"/>
              <a:t>68</a:t>
            </a:fld>
            <a:endParaRPr lang="en-US" altLang="LID4096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97009CD0-249B-47DB-8A4B-9637A0666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1C713EBD-ECDA-4C39-8DE8-2FCADDE90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&lt;html&gt; 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&lt;head&gt;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&lt;script language = "javascript"&gt;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function display(frm)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{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var message = "Name of Employee is " +(frm.name.value)+ "&lt;br&gt; Phone of Employee is " +(frm.phone.value);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document.write(message);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}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&lt;/script&gt;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&lt;/head&gt;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&lt;body&gt;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&lt;form&gt;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Enter The name : &lt;input type = text name = "name" &gt;&lt;br&gt;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Enter The phone : &lt;input type = text name = "phone" &gt;&lt;br&gt;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&lt;input type = button value = "show details" onclick = "display(this.form)" 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&lt;/form&gt;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&lt;/body&gt;</a:t>
            </a:r>
          </a:p>
          <a:p>
            <a:pPr eaLnBrk="1" hangingPunct="1"/>
            <a:r>
              <a:rPr lang="en-IN" altLang="LID4096" sz="1000">
                <a:latin typeface="Arial" panose="020B0604020202020204" pitchFamily="34" charset="0"/>
              </a:rPr>
              <a:t>&lt;/html&gt;</a:t>
            </a:r>
          </a:p>
          <a:p>
            <a:pPr eaLnBrk="1" hangingPunct="1"/>
            <a:endParaRPr lang="en-IN" altLang="LID4096" sz="1000">
              <a:latin typeface="Arial" panose="020B0604020202020204" pitchFamily="34" charset="0"/>
            </a:endParaRPr>
          </a:p>
          <a:p>
            <a:pPr eaLnBrk="1" hangingPunct="1"/>
            <a:endParaRPr lang="en-IN" altLang="LID4096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8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37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49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4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09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0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39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998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78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1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8098570-85A8-451E-AF18-FA25C3FB3C3A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D2EF2B4-9FB4-445D-AF50-F6B84FAB12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253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717673-A929-4F95-AFDE-69CBABEA1E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058" y="1490133"/>
            <a:ext cx="11171352" cy="1275554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kk-KZ" sz="4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Лекция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4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kk-KZ" sz="4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Создание интерактивных элементов с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JavaScript</a:t>
            </a:r>
            <a:endParaRPr lang="ru-RU" sz="40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AE962D-0F5F-4E97-9A7F-309B8595C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133" y="4760536"/>
            <a:ext cx="6267278" cy="71739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sz="2400" dirty="0">
                <a:solidFill>
                  <a:srgbClr val="0DEEF3"/>
                </a:solidFill>
              </a:rPr>
              <a:t>PhD, </a:t>
            </a:r>
            <a:r>
              <a:rPr lang="kk-KZ" sz="2400" dirty="0">
                <a:solidFill>
                  <a:srgbClr val="0DEEF3"/>
                </a:solidFill>
              </a:rPr>
              <a:t>кафедра информационные системы</a:t>
            </a:r>
          </a:p>
          <a:p>
            <a:pPr algn="r"/>
            <a:r>
              <a:rPr lang="kk-KZ" sz="2400" dirty="0">
                <a:solidFill>
                  <a:srgbClr val="FEE602"/>
                </a:solidFill>
              </a:rPr>
              <a:t>Карюкин В</a:t>
            </a:r>
            <a:r>
              <a:rPr lang="ru-RU" sz="2400" dirty="0">
                <a:solidFill>
                  <a:srgbClr val="FEE602"/>
                </a:solidFill>
              </a:rPr>
              <a:t>.И.</a:t>
            </a:r>
          </a:p>
        </p:txBody>
      </p:sp>
    </p:spTree>
    <p:extLst>
      <p:ext uri="{BB962C8B-B14F-4D97-AF65-F5344CB8AC3E}">
        <p14:creationId xmlns:p14="http://schemas.microsoft.com/office/powerpoint/2010/main" val="163029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Номер слайда 5">
            <a:extLst>
              <a:ext uri="{FF2B5EF4-FFF2-40B4-BE49-F238E27FC236}">
                <a16:creationId xmlns:a16="http://schemas.microsoft.com/office/drawing/2014/main" id="{E36515C7-703F-4652-A430-2C46217E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B9529A-EB63-40C3-9A19-3C38A877757D}" type="slidenum">
              <a:rPr lang="en-US" altLang="LID4096"/>
              <a:pPr eaLnBrk="1" hangingPunct="1"/>
              <a:t>10</a:t>
            </a:fld>
            <a:endParaRPr lang="en-US" altLang="LID4096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A861E41-8EFE-4481-9ADF-BF0C7257B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705" y="1923069"/>
            <a:ext cx="9400095" cy="420309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400" dirty="0"/>
              <a:t>Заявления </a:t>
            </a:r>
            <a:r>
              <a:rPr lang="ru-RU" sz="2400" dirty="0" err="1"/>
              <a:t>JavaScript</a:t>
            </a:r>
            <a:r>
              <a:rPr lang="ru-RU" sz="2400" dirty="0"/>
              <a:t> могут быть сгруппированы в блоки.</a:t>
            </a:r>
            <a:endParaRPr lang="en-US" sz="2400" dirty="0"/>
          </a:p>
          <a:p>
            <a:pPr eaLnBrk="1" hangingPunct="1">
              <a:defRPr/>
            </a:pPr>
            <a:r>
              <a:rPr lang="en-US" sz="2000" dirty="0">
                <a:solidFill>
                  <a:srgbClr val="CC0000"/>
                </a:solidFill>
              </a:rPr>
              <a:t>&lt;script type="text/</a:t>
            </a:r>
            <a:r>
              <a:rPr lang="en-US" sz="2000" dirty="0" err="1">
                <a:solidFill>
                  <a:srgbClr val="CC0000"/>
                </a:solidFill>
              </a:rPr>
              <a:t>javascript</a:t>
            </a:r>
            <a:r>
              <a:rPr lang="en-US" sz="2000" dirty="0">
                <a:solidFill>
                  <a:srgbClr val="CC0000"/>
                </a:solidFill>
              </a:rPr>
              <a:t>"&gt;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CC0000"/>
                </a:solidFill>
              </a:rPr>
              <a:t> {</a:t>
            </a:r>
          </a:p>
          <a:p>
            <a:pPr eaLnBrk="1" hangingPunct="1">
              <a:defRPr/>
            </a:pPr>
            <a:r>
              <a:rPr lang="en-US" sz="2000" dirty="0" err="1">
                <a:solidFill>
                  <a:srgbClr val="CC0000"/>
                </a:solidFill>
              </a:rPr>
              <a:t>document.write</a:t>
            </a:r>
            <a:r>
              <a:rPr lang="en-US" sz="2000" dirty="0">
                <a:solidFill>
                  <a:srgbClr val="CC0000"/>
                </a:solidFill>
              </a:rPr>
              <a:t>("&lt;h1&gt;This is a header&lt;/h1&gt;");    </a:t>
            </a:r>
            <a:r>
              <a:rPr lang="en-US" sz="2000" dirty="0" err="1">
                <a:solidFill>
                  <a:srgbClr val="CC0000"/>
                </a:solidFill>
              </a:rPr>
              <a:t>document.write</a:t>
            </a:r>
            <a:r>
              <a:rPr lang="en-US" sz="2000" dirty="0">
                <a:solidFill>
                  <a:srgbClr val="CC0000"/>
                </a:solidFill>
              </a:rPr>
              <a:t>("&lt;p&gt;This is a paragraph&lt;/p&gt;"); </a:t>
            </a:r>
            <a:r>
              <a:rPr lang="en-US" sz="2000" dirty="0" err="1">
                <a:solidFill>
                  <a:srgbClr val="CC0000"/>
                </a:solidFill>
              </a:rPr>
              <a:t>document.write</a:t>
            </a:r>
            <a:r>
              <a:rPr lang="en-US" sz="2000" dirty="0">
                <a:solidFill>
                  <a:srgbClr val="CC0000"/>
                </a:solidFill>
              </a:rPr>
              <a:t>("&lt;p&gt;This is another paragraph&lt;/p&gt;");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CC0000"/>
                </a:solidFill>
              </a:rPr>
              <a:t> } 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CC0000"/>
                </a:solidFill>
              </a:rPr>
              <a:t>&lt;/script&gt;</a:t>
            </a:r>
          </a:p>
          <a:p>
            <a:pPr eaLnBrk="1" hangingPunct="1">
              <a:defRPr/>
            </a:pPr>
            <a:endParaRPr lang="en-US" sz="2000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ru-RU" sz="2400" dirty="0"/>
              <a:t>Использование внешнего файла</a:t>
            </a:r>
            <a:endParaRPr lang="en-US" sz="2400" dirty="0"/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&lt;script language="JavaScript" </a:t>
            </a:r>
            <a:r>
              <a:rPr lang="en-US" sz="2000" b="1" dirty="0" err="1">
                <a:solidFill>
                  <a:srgbClr val="006600"/>
                </a:solidFill>
                <a:latin typeface="Courier New" pitchFamily="49" charset="0"/>
              </a:rPr>
              <a:t>src</a:t>
            </a: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=“filename.js"&gt;</a:t>
            </a:r>
          </a:p>
          <a:p>
            <a:pPr lvl="1" eaLnBrk="1" hangingPunct="1">
              <a:buFontTx/>
              <a:buNone/>
              <a:defRPr/>
            </a:pPr>
            <a:r>
              <a:rPr lang="en-US" sz="2000" b="1" dirty="0">
                <a:solidFill>
                  <a:srgbClr val="006600"/>
                </a:solidFill>
                <a:latin typeface="Courier New" pitchFamily="49" charset="0"/>
              </a:rPr>
              <a:t>        &lt;/script&gt;</a:t>
            </a:r>
          </a:p>
          <a:p>
            <a:pPr eaLnBrk="1" hangingPunct="1">
              <a:defRPr/>
            </a:pPr>
            <a:endParaRPr lang="en-US" sz="2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5">
            <a:extLst>
              <a:ext uri="{FF2B5EF4-FFF2-40B4-BE49-F238E27FC236}">
                <a16:creationId xmlns:a16="http://schemas.microsoft.com/office/drawing/2014/main" id="{835CEA31-043C-43D5-BDBC-0B97C7E9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F7E4FC-67CD-4B7F-8749-371C6FD1D94D}" type="slidenum">
              <a:rPr lang="en-US" altLang="LID4096"/>
              <a:pPr eaLnBrk="1" hangingPunct="1"/>
              <a:t>11</a:t>
            </a:fld>
            <a:endParaRPr lang="en-US" altLang="LID4096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8897E6BD-35DA-4C1B-9587-DB2DE3C0D9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7010" y="2055043"/>
            <a:ext cx="10180949" cy="4345757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altLang="LID4096" sz="2400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LID4096" sz="2400" dirty="0">
                <a:solidFill>
                  <a:srgbClr val="006600"/>
                </a:solidFill>
              </a:rPr>
              <a:t>myHtml.html :</a:t>
            </a:r>
            <a:endParaRPr lang="en-IN" altLang="LID4096" sz="2400" dirty="0">
              <a:solidFill>
                <a:srgbClr val="006600"/>
              </a:solidFill>
            </a:endParaRPr>
          </a:p>
          <a:p>
            <a:pPr eaLnBrk="1" hangingPunct="1"/>
            <a:endParaRPr lang="en-IN" altLang="LID4096" sz="2400" dirty="0">
              <a:solidFill>
                <a:srgbClr val="006600"/>
              </a:solidFill>
            </a:endParaRPr>
          </a:p>
          <a:p>
            <a:pPr eaLnBrk="1" hangingPunct="1"/>
            <a:r>
              <a:rPr lang="en-IN" altLang="LID4096" sz="2000" dirty="0"/>
              <a:t>&lt;html&gt;</a:t>
            </a:r>
          </a:p>
          <a:p>
            <a:pPr eaLnBrk="1" hangingPunct="1"/>
            <a:r>
              <a:rPr lang="en-IN" altLang="LID4096" sz="2000" dirty="0"/>
              <a:t>&lt;head&gt;</a:t>
            </a:r>
          </a:p>
          <a:p>
            <a:pPr eaLnBrk="1" hangingPunct="1"/>
            <a:r>
              <a:rPr lang="en-IN" altLang="LID4096" sz="2000" dirty="0"/>
              <a:t>&lt;script </a:t>
            </a:r>
            <a:r>
              <a:rPr lang="en-IN" altLang="LID4096" sz="2000" dirty="0" err="1"/>
              <a:t>src</a:t>
            </a:r>
            <a:r>
              <a:rPr lang="en-IN" altLang="LID4096" sz="2000" dirty="0"/>
              <a:t> = "test.js"&gt;&lt;/script&gt;</a:t>
            </a:r>
          </a:p>
          <a:p>
            <a:pPr eaLnBrk="1" hangingPunct="1"/>
            <a:r>
              <a:rPr lang="en-IN" altLang="LID4096" sz="2000" dirty="0"/>
              <a:t>&lt;/head&gt;</a:t>
            </a:r>
          </a:p>
          <a:p>
            <a:pPr eaLnBrk="1" hangingPunct="1"/>
            <a:r>
              <a:rPr lang="en-IN" altLang="LID4096" sz="2000" dirty="0"/>
              <a:t>&lt;body&gt;</a:t>
            </a:r>
          </a:p>
          <a:p>
            <a:pPr eaLnBrk="1" hangingPunct="1"/>
            <a:r>
              <a:rPr lang="en-IN" altLang="LID4096" sz="2000" dirty="0"/>
              <a:t>Enjoy !!!!!!</a:t>
            </a:r>
          </a:p>
          <a:p>
            <a:pPr eaLnBrk="1" hangingPunct="1"/>
            <a:r>
              <a:rPr lang="en-IN" altLang="LID4096" sz="2000" dirty="0"/>
              <a:t>&lt;/body&gt;</a:t>
            </a:r>
          </a:p>
          <a:p>
            <a:pPr eaLnBrk="1" hangingPunct="1"/>
            <a:r>
              <a:rPr lang="en-IN" altLang="LID4096" sz="2000" dirty="0"/>
              <a:t>&lt;/html&gt;</a:t>
            </a:r>
          </a:p>
          <a:p>
            <a:pPr eaLnBrk="1" hangingPunct="1"/>
            <a:endParaRPr lang="en-US" altLang="LID4096" sz="2000" dirty="0"/>
          </a:p>
          <a:p>
            <a:pPr eaLnBrk="1" hangingPunct="1"/>
            <a:r>
              <a:rPr lang="en-US" altLang="LID4096" sz="2400" dirty="0">
                <a:solidFill>
                  <a:srgbClr val="006600"/>
                </a:solidFill>
              </a:rPr>
              <a:t>test.js :</a:t>
            </a:r>
            <a:endParaRPr lang="en-IN" altLang="LID4096" sz="2000" dirty="0"/>
          </a:p>
          <a:p>
            <a:pPr eaLnBrk="1" hangingPunct="1"/>
            <a:r>
              <a:rPr lang="en-IN" altLang="LID4096" sz="2000" dirty="0" err="1"/>
              <a:t>document.write</a:t>
            </a:r>
            <a:r>
              <a:rPr lang="en-IN" altLang="LID4096" sz="2000" dirty="0"/>
              <a:t>("hello </a:t>
            </a:r>
            <a:r>
              <a:rPr lang="en-IN" altLang="LID4096" sz="2000" dirty="0" err="1"/>
              <a:t>i</a:t>
            </a:r>
            <a:r>
              <a:rPr lang="en-IN" altLang="LID4096" sz="2000" dirty="0"/>
              <a:t> am from test");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5">
            <a:extLst>
              <a:ext uri="{FF2B5EF4-FFF2-40B4-BE49-F238E27FC236}">
                <a16:creationId xmlns:a16="http://schemas.microsoft.com/office/drawing/2014/main" id="{4FE75E27-57B1-4BD6-9D27-0E153AD5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A02B85-FE7B-4E1B-B47A-B62F8FF02784}" type="slidenum">
              <a:rPr lang="en-US" altLang="LID4096"/>
              <a:pPr eaLnBrk="1" hangingPunct="1"/>
              <a:t>12</a:t>
            </a:fld>
            <a:endParaRPr lang="en-US" altLang="LID4096"/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7EB5489B-0444-4BC8-A0F6-D793D6E9E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LID4096" sz="3600" b="1" dirty="0">
                <a:solidFill>
                  <a:srgbClr val="FFC000"/>
                </a:solidFill>
              </a:rPr>
              <a:t>Объявление переменных</a:t>
            </a:r>
            <a:endParaRPr lang="en-US" altLang="LID4096" sz="3600" b="1" dirty="0">
              <a:solidFill>
                <a:srgbClr val="FFC000"/>
              </a:solidFill>
            </a:endParaRPr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DBBA63A9-3163-41E0-868B-C0690F157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var x=5;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var name=“</a:t>
            </a:r>
            <a:r>
              <a:rPr lang="en-US" altLang="LID4096" sz="2000" dirty="0" err="1">
                <a:solidFill>
                  <a:srgbClr val="006600"/>
                </a:solidFill>
              </a:rPr>
              <a:t>abcd</a:t>
            </a:r>
            <a:r>
              <a:rPr lang="en-US" altLang="LID4096" sz="2000" dirty="0">
                <a:solidFill>
                  <a:srgbClr val="006600"/>
                </a:solidFill>
              </a:rPr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_________________________________________________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&lt;script type="text/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var x="the number is" , y=50;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000" dirty="0">
                <a:solidFill>
                  <a:srgbClr val="006600"/>
                </a:solidFill>
              </a:rPr>
              <a:t>(</a:t>
            </a:r>
            <a:r>
              <a:rPr lang="en-US" altLang="LID4096" sz="2000" dirty="0" err="1">
                <a:solidFill>
                  <a:srgbClr val="006600"/>
                </a:solidFill>
              </a:rPr>
              <a:t>x+y</a:t>
            </a:r>
            <a:r>
              <a:rPr lang="en-US" altLang="LID4096" sz="2000" dirty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&lt;/script&gt;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&lt;/html&gt;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Номер слайда 5">
            <a:extLst>
              <a:ext uri="{FF2B5EF4-FFF2-40B4-BE49-F238E27FC236}">
                <a16:creationId xmlns:a16="http://schemas.microsoft.com/office/drawing/2014/main" id="{CD042633-CCE3-45D6-ADD9-C3138C3F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F1EC88-33BD-4822-A679-954E7CF8B80D}" type="slidenum">
              <a:rPr lang="en-US" altLang="LID4096"/>
              <a:pPr eaLnBrk="1" hangingPunct="1"/>
              <a:t>13</a:t>
            </a:fld>
            <a:endParaRPr lang="en-US" altLang="LID4096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CAE7D1BC-4BF2-462F-9A13-76805F03F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970203"/>
            <a:ext cx="9833728" cy="4089974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chemeClr val="accent2"/>
                </a:solidFill>
              </a:rPr>
              <a:t>&lt;html&gt;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chemeClr val="accent2"/>
                </a:solidFill>
              </a:rPr>
              <a:t>&lt;head&gt;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chemeClr val="accent2"/>
                </a:solidFill>
              </a:rPr>
              <a:t>&lt;script language = "</a:t>
            </a:r>
            <a:r>
              <a:rPr lang="en-IN" altLang="LID4096" sz="2400" dirty="0" err="1">
                <a:solidFill>
                  <a:schemeClr val="accent2"/>
                </a:solidFill>
              </a:rPr>
              <a:t>javascript</a:t>
            </a:r>
            <a:r>
              <a:rPr lang="en-IN" altLang="LID4096" sz="2400" dirty="0">
                <a:solidFill>
                  <a:schemeClr val="accent2"/>
                </a:solidFill>
              </a:rPr>
              <a:t>"&gt;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chemeClr val="accent2"/>
                </a:solidFill>
              </a:rPr>
              <a:t>var x = 12.5 + 7.5;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>
                <a:solidFill>
                  <a:schemeClr val="accent2"/>
                </a:solidFill>
              </a:rPr>
              <a:t>document.write</a:t>
            </a:r>
            <a:r>
              <a:rPr lang="en-IN" altLang="LID4096" sz="2400" dirty="0">
                <a:solidFill>
                  <a:schemeClr val="accent2"/>
                </a:solidFill>
              </a:rPr>
              <a:t>(x);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chemeClr val="accent2"/>
                </a:solidFill>
              </a:rPr>
              <a:t>&lt;/script&gt;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chemeClr val="accent2"/>
                </a:solidFill>
              </a:rPr>
              <a:t>&lt;/head&gt;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chemeClr val="accent2"/>
                </a:solidFill>
              </a:rPr>
              <a:t>&lt;/html&gt;</a:t>
            </a:r>
          </a:p>
          <a:p>
            <a:pPr eaLnBrk="1" hangingPunct="1">
              <a:lnSpc>
                <a:spcPct val="90000"/>
              </a:lnSpc>
            </a:pPr>
            <a:endParaRPr lang="en-US" altLang="LID4096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LID4096" sz="2400" dirty="0"/>
              <a:t>Каков результат::</a:t>
            </a:r>
            <a:endParaRPr lang="en-IN" altLang="LID4096" sz="2400" dirty="0"/>
          </a:p>
          <a:p>
            <a:pPr eaLnBrk="1" hangingPunct="1">
              <a:lnSpc>
                <a:spcPct val="90000"/>
              </a:lnSpc>
            </a:pPr>
            <a:endParaRPr lang="en-US" altLang="LID4096" sz="2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CC0000"/>
                </a:solidFill>
              </a:rPr>
              <a:t>…… “12.5”…….</a:t>
            </a:r>
            <a:endParaRPr lang="en-IN" altLang="LID4096" sz="2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Номер слайда 5">
            <a:extLst>
              <a:ext uri="{FF2B5EF4-FFF2-40B4-BE49-F238E27FC236}">
                <a16:creationId xmlns:a16="http://schemas.microsoft.com/office/drawing/2014/main" id="{8F3C380D-3865-446D-B9EC-3C608D34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8F131C-BE98-4C75-9BC1-FF5AD9EBFEEF}" type="slidenum">
              <a:rPr lang="en-US" altLang="LID4096"/>
              <a:pPr eaLnBrk="1" hangingPunct="1"/>
              <a:t>14</a:t>
            </a:fld>
            <a:endParaRPr lang="en-US" altLang="LID4096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6B78A6C6-B738-4276-A217-719320423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2149312"/>
            <a:ext cx="10174792" cy="417195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IN" altLang="LID4096" sz="2000" dirty="0"/>
          </a:p>
          <a:p>
            <a:pPr eaLnBrk="1" hangingPunct="1"/>
            <a:r>
              <a:rPr lang="en-US" altLang="LID4096" sz="2000" dirty="0"/>
              <a:t>What is the output ?</a:t>
            </a:r>
            <a:endParaRPr lang="en-IN" altLang="LID4096" sz="2000" dirty="0"/>
          </a:p>
          <a:p>
            <a:pPr eaLnBrk="1" hangingPunct="1"/>
            <a:endParaRPr lang="en-IN" altLang="LID4096" sz="2000" dirty="0"/>
          </a:p>
          <a:p>
            <a:pPr eaLnBrk="1" hangingPunct="1"/>
            <a:r>
              <a:rPr lang="en-IN" altLang="LID4096" sz="2000" dirty="0"/>
              <a:t>&lt;html&gt;</a:t>
            </a:r>
          </a:p>
          <a:p>
            <a:pPr eaLnBrk="1" hangingPunct="1"/>
            <a:r>
              <a:rPr lang="en-IN" altLang="LID4096" sz="2000" dirty="0"/>
              <a:t>&lt;head&gt;</a:t>
            </a:r>
          </a:p>
          <a:p>
            <a:pPr eaLnBrk="1" hangingPunct="1"/>
            <a:r>
              <a:rPr lang="en-IN" altLang="LID4096" sz="2000" dirty="0"/>
              <a:t>&lt;script language = "</a:t>
            </a:r>
            <a:r>
              <a:rPr lang="en-IN" altLang="LID4096" sz="2000" dirty="0" err="1"/>
              <a:t>javascript</a:t>
            </a:r>
            <a:r>
              <a:rPr lang="en-IN" altLang="LID4096" sz="2000" dirty="0"/>
              <a:t>"&gt;</a:t>
            </a:r>
          </a:p>
          <a:p>
            <a:pPr eaLnBrk="1" hangingPunct="1"/>
            <a:r>
              <a:rPr lang="en-IN" altLang="LID4096" sz="2000" dirty="0"/>
              <a:t>var x = "12.5";</a:t>
            </a:r>
          </a:p>
          <a:p>
            <a:pPr eaLnBrk="1" hangingPunct="1"/>
            <a:r>
              <a:rPr lang="en-IN" altLang="LID4096" sz="2000" dirty="0"/>
              <a:t>var y = 7.5</a:t>
            </a:r>
          </a:p>
          <a:p>
            <a:pPr eaLnBrk="1" hangingPunct="1"/>
            <a:r>
              <a:rPr lang="en-IN" altLang="LID4096" sz="2000" dirty="0"/>
              <a:t>var a = </a:t>
            </a:r>
            <a:r>
              <a:rPr lang="en-IN" altLang="LID4096" sz="2000" dirty="0" err="1"/>
              <a:t>parseFloat</a:t>
            </a:r>
            <a:r>
              <a:rPr lang="en-IN" altLang="LID4096" sz="2000" dirty="0"/>
              <a:t>(x);</a:t>
            </a:r>
          </a:p>
          <a:p>
            <a:pPr eaLnBrk="1" hangingPunct="1"/>
            <a:r>
              <a:rPr lang="en-IN" altLang="LID4096" sz="2000" dirty="0" err="1"/>
              <a:t>document.write</a:t>
            </a:r>
            <a:r>
              <a:rPr lang="en-IN" altLang="LID4096" sz="2000" dirty="0"/>
              <a:t>(</a:t>
            </a:r>
            <a:r>
              <a:rPr lang="en-IN" altLang="LID4096" sz="2000" dirty="0" err="1"/>
              <a:t>a+y</a:t>
            </a:r>
            <a:r>
              <a:rPr lang="en-IN" altLang="LID4096" sz="2000" dirty="0"/>
              <a:t>);</a:t>
            </a:r>
          </a:p>
          <a:p>
            <a:pPr eaLnBrk="1" hangingPunct="1"/>
            <a:r>
              <a:rPr lang="en-IN" altLang="LID4096" sz="2000" dirty="0"/>
              <a:t>&lt;/script&gt;</a:t>
            </a:r>
          </a:p>
          <a:p>
            <a:pPr eaLnBrk="1" hangingPunct="1"/>
            <a:r>
              <a:rPr lang="en-IN" altLang="LID4096" sz="2000" dirty="0"/>
              <a:t>&lt;/head&gt;</a:t>
            </a:r>
          </a:p>
          <a:p>
            <a:pPr eaLnBrk="1" hangingPunct="1"/>
            <a:r>
              <a:rPr lang="en-IN" altLang="LID4096" sz="2000" dirty="0"/>
              <a:t>&lt;/html&gt;</a:t>
            </a:r>
          </a:p>
          <a:p>
            <a:pPr eaLnBrk="1" hangingPunct="1"/>
            <a:endParaRPr lang="en-US" altLang="LID4096" sz="2000" dirty="0"/>
          </a:p>
          <a:p>
            <a:pPr eaLnBrk="1" hangingPunct="1"/>
            <a:endParaRPr lang="en-IN" altLang="LID4096" sz="2000" dirty="0"/>
          </a:p>
          <a:p>
            <a:pPr eaLnBrk="1" hangingPunct="1"/>
            <a:endParaRPr lang="en-US" altLang="LID4096" sz="2000" dirty="0"/>
          </a:p>
          <a:p>
            <a:pPr eaLnBrk="1" hangingPunct="1"/>
            <a:endParaRPr lang="en-IN" altLang="LID4096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Номер слайда 5">
            <a:extLst>
              <a:ext uri="{FF2B5EF4-FFF2-40B4-BE49-F238E27FC236}">
                <a16:creationId xmlns:a16="http://schemas.microsoft.com/office/drawing/2014/main" id="{80ADD470-391A-43BD-9A0B-71C25249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FCA4153-D416-4711-8D17-725C1505C822}" type="slidenum">
              <a:rPr lang="en-US" altLang="LID4096"/>
              <a:pPr eaLnBrk="1" hangingPunct="1"/>
              <a:t>15</a:t>
            </a:fld>
            <a:endParaRPr lang="en-US" altLang="LID4096"/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186A8D5F-7A1E-47FC-B390-A71F14302A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904214"/>
            <a:ext cx="9629608" cy="42219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&lt;html&gt;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&lt;script language = "</a:t>
            </a:r>
            <a:r>
              <a:rPr lang="en-IN" altLang="LID4096" sz="2400" dirty="0" err="1"/>
              <a:t>javascript</a:t>
            </a:r>
            <a:r>
              <a:rPr lang="en-IN" altLang="LID4096" sz="2400" dirty="0"/>
              <a:t>"&gt;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var x = "ab12.5";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var a = </a:t>
            </a:r>
            <a:r>
              <a:rPr lang="en-IN" altLang="LID4096" sz="2400" dirty="0" err="1"/>
              <a:t>parseFloat</a:t>
            </a:r>
            <a:r>
              <a:rPr lang="en-IN" altLang="LID4096" sz="2400" dirty="0"/>
              <a:t>(x);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/>
              <a:t>document.write</a:t>
            </a:r>
            <a:r>
              <a:rPr lang="en-IN" altLang="LID4096" sz="2400" dirty="0"/>
              <a:t>(a);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&lt;/script&gt;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&lt;/html&gt;</a:t>
            </a:r>
          </a:p>
          <a:p>
            <a:pPr eaLnBrk="1" hangingPunct="1">
              <a:lnSpc>
                <a:spcPct val="90000"/>
              </a:lnSpc>
            </a:pPr>
            <a:endParaRPr lang="en-IN" altLang="LID4096" sz="2400" dirty="0"/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CC0000"/>
                </a:solidFill>
              </a:rPr>
              <a:t>…….. </a:t>
            </a:r>
            <a:r>
              <a:rPr lang="en-US" altLang="LID4096" sz="2400" dirty="0" err="1">
                <a:solidFill>
                  <a:srgbClr val="CC0000"/>
                </a:solidFill>
              </a:rPr>
              <a:t>NaN</a:t>
            </a:r>
            <a:r>
              <a:rPr lang="en-US" altLang="LID4096" sz="2400" dirty="0">
                <a:solidFill>
                  <a:srgbClr val="CC0000"/>
                </a:solidFill>
              </a:rPr>
              <a:t> (not a number)……..</a:t>
            </a:r>
            <a:endParaRPr lang="en-IN" altLang="LID4096" sz="2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Номер слайда 5">
            <a:extLst>
              <a:ext uri="{FF2B5EF4-FFF2-40B4-BE49-F238E27FC236}">
                <a16:creationId xmlns:a16="http://schemas.microsoft.com/office/drawing/2014/main" id="{99DBF8A6-FB07-43A9-BB2B-2C827909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97A6FF-BEE0-407D-9463-6C28CA4BDFA9}" type="slidenum">
              <a:rPr lang="en-US" altLang="LID4096"/>
              <a:pPr eaLnBrk="1" hangingPunct="1"/>
              <a:t>16</a:t>
            </a:fld>
            <a:endParaRPr lang="en-US" altLang="LID4096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87ABCD79-DEE5-4C9D-93ED-BB9A5FE8DB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LID4096" sz="3600" b="1" dirty="0">
                <a:solidFill>
                  <a:srgbClr val="FFC000"/>
                </a:solidFill>
              </a:rPr>
              <a:t>JavaScript </a:t>
            </a:r>
            <a:r>
              <a:rPr lang="ru-RU" altLang="LID4096" sz="3600" b="1" dirty="0">
                <a:solidFill>
                  <a:srgbClr val="FFC000"/>
                </a:solidFill>
              </a:rPr>
              <a:t>всплывающих окон</a:t>
            </a:r>
            <a:endParaRPr lang="en-US" altLang="LID4096" dirty="0">
              <a:solidFill>
                <a:srgbClr val="FFC000"/>
              </a:solidFill>
            </a:endParaRP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206662E0-FDEC-4B5E-8AB7-DE3F7116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LID4096" sz="2400" b="1"/>
              <a:t>В JavaScript мы можем создать три вида всплывающих окон:</a:t>
            </a:r>
            <a:endParaRPr lang="en-US" altLang="LID4096" sz="2400" b="1"/>
          </a:p>
          <a:p>
            <a:pPr lvl="1" eaLnBrk="1" hangingPunct="1"/>
            <a:r>
              <a:rPr lang="en-US" altLang="LID4096" b="1">
                <a:solidFill>
                  <a:srgbClr val="CC0000"/>
                </a:solidFill>
              </a:rPr>
              <a:t>Alert box (</a:t>
            </a:r>
            <a:r>
              <a:rPr lang="ru-RU" altLang="LID4096" b="1">
                <a:solidFill>
                  <a:srgbClr val="CC0000"/>
                </a:solidFill>
              </a:rPr>
              <a:t>окно оповещения</a:t>
            </a:r>
            <a:r>
              <a:rPr lang="en-US" altLang="LID4096" b="1">
                <a:solidFill>
                  <a:srgbClr val="CC0000"/>
                </a:solidFill>
              </a:rPr>
              <a:t>)</a:t>
            </a:r>
          </a:p>
          <a:p>
            <a:pPr lvl="1" eaLnBrk="1" hangingPunct="1"/>
            <a:r>
              <a:rPr lang="en-US" altLang="LID4096" b="1">
                <a:solidFill>
                  <a:srgbClr val="CC0000"/>
                </a:solidFill>
              </a:rPr>
              <a:t>Confirm box (</a:t>
            </a:r>
            <a:r>
              <a:rPr lang="ru-RU" altLang="LID4096" b="1">
                <a:solidFill>
                  <a:srgbClr val="CC0000"/>
                </a:solidFill>
              </a:rPr>
              <a:t>окно подтверждения</a:t>
            </a:r>
            <a:r>
              <a:rPr lang="en-US" altLang="LID4096" b="1">
                <a:solidFill>
                  <a:srgbClr val="CC0000"/>
                </a:solidFill>
              </a:rPr>
              <a:t>)</a:t>
            </a:r>
          </a:p>
          <a:p>
            <a:pPr lvl="1" eaLnBrk="1" hangingPunct="1"/>
            <a:r>
              <a:rPr lang="en-US" altLang="LID4096" b="1">
                <a:solidFill>
                  <a:srgbClr val="CC0000"/>
                </a:solidFill>
              </a:rPr>
              <a:t>Prompt box </a:t>
            </a:r>
            <a:r>
              <a:rPr lang="en-US" altLang="LID4096" b="1">
                <a:solidFill>
                  <a:srgbClr val="FF0000"/>
                </a:solidFill>
              </a:rPr>
              <a:t>(</a:t>
            </a:r>
            <a:r>
              <a:rPr lang="ru-RU" altLang="LID4096">
                <a:solidFill>
                  <a:srgbClr val="FF0000"/>
                </a:solidFill>
              </a:rPr>
              <a:t>контекстное окно</a:t>
            </a:r>
            <a:r>
              <a:rPr lang="en-US" altLang="LID4096" b="1">
                <a:solidFill>
                  <a:srgbClr val="CC0000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5">
            <a:extLst>
              <a:ext uri="{FF2B5EF4-FFF2-40B4-BE49-F238E27FC236}">
                <a16:creationId xmlns:a16="http://schemas.microsoft.com/office/drawing/2014/main" id="{CCD06D00-E0C8-4025-820F-2AD5AA88D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10FBCD-09D2-44D1-89BC-AAF7A24CD463}" type="slidenum">
              <a:rPr lang="en-US" altLang="LID4096"/>
              <a:pPr eaLnBrk="1" hangingPunct="1"/>
              <a:t>17</a:t>
            </a:fld>
            <a:endParaRPr lang="en-US" altLang="LID4096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C33D600-DC0B-4F24-B268-248B7EA4F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0449" y="1951349"/>
            <a:ext cx="9560351" cy="417481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400" b="1" dirty="0">
                <a:solidFill>
                  <a:srgbClr val="CC0000"/>
                </a:solidFill>
              </a:rPr>
              <a:t>Alert box</a:t>
            </a:r>
            <a:r>
              <a:rPr lang="en-US" altLang="LID4096" sz="2000" dirty="0"/>
              <a:t> : </a:t>
            </a:r>
            <a:r>
              <a:rPr lang="ru-RU" altLang="LID4096" sz="2000" dirty="0"/>
              <a:t>Окно оповещения часто используется, если вы хотите, чтобы убедиться, оповещения поступает через пользователь. Когда окно предупреждения всплывает, пользователь должен будет нажать кнопку "ОК", чтобы продолжить.</a:t>
            </a: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function </a:t>
            </a:r>
            <a:r>
              <a:rPr lang="en-US" altLang="LID4096" sz="2000" dirty="0" err="1">
                <a:solidFill>
                  <a:srgbClr val="006600"/>
                </a:solidFill>
              </a:rPr>
              <a:t>disp_alert</a:t>
            </a:r>
            <a:r>
              <a:rPr lang="en-US" altLang="LID4096" sz="2000" dirty="0">
                <a:solidFill>
                  <a:srgbClr val="006600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alert("I am an alert box!!");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&lt;input type="button" onclick="</a:t>
            </a:r>
            <a:r>
              <a:rPr lang="en-US" altLang="LID4096" sz="2000" dirty="0" err="1">
                <a:solidFill>
                  <a:srgbClr val="006600"/>
                </a:solidFill>
              </a:rPr>
              <a:t>disp_alert</a:t>
            </a:r>
            <a:r>
              <a:rPr lang="en-US" altLang="LID4096" sz="2000" dirty="0">
                <a:solidFill>
                  <a:srgbClr val="006600"/>
                </a:solidFill>
              </a:rPr>
              <a:t>()" value="Display alert box" /&gt;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5">
            <a:extLst>
              <a:ext uri="{FF2B5EF4-FFF2-40B4-BE49-F238E27FC236}">
                <a16:creationId xmlns:a16="http://schemas.microsoft.com/office/drawing/2014/main" id="{49251C6A-B815-4C78-85A1-33195B17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B9EDDB-BDDC-470E-B968-766BE7007405}" type="slidenum">
              <a:rPr lang="en-US" altLang="LID4096"/>
              <a:pPr eaLnBrk="1" hangingPunct="1"/>
              <a:t>18</a:t>
            </a:fld>
            <a:endParaRPr lang="en-US" altLang="LID4096"/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6844407-7A22-422C-8E33-1D232E416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705" y="2017336"/>
            <a:ext cx="9400095" cy="4108828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400" b="1">
                <a:solidFill>
                  <a:srgbClr val="CC0000"/>
                </a:solidFill>
              </a:rPr>
              <a:t>Confirm box</a:t>
            </a:r>
            <a:r>
              <a:rPr lang="en-US" altLang="LID4096"/>
              <a:t> : </a:t>
            </a:r>
            <a:r>
              <a:rPr lang="ru-RU" altLang="LID4096" sz="2000"/>
              <a:t>Когда окно подтверждения всплывает, пользователь должен будет нажать либо "ОК" или "Отмена", чтобы продолжить</a:t>
            </a:r>
            <a:r>
              <a:rPr lang="en-US" altLang="LID4096" sz="200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/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&lt;html&gt;&lt;head&gt;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&lt;script type="text/javascript"&gt;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function disp_confirm()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var r=confirm("Press a button");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if (r==true)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  {    document.write("You pressed OK!"); 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  {    document.write("You pressed Cancel!");  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&lt;input type="button" onclick="disp_confirm()" value="Display a confirm box" /&gt;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b="1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Номер слайда 5">
            <a:extLst>
              <a:ext uri="{FF2B5EF4-FFF2-40B4-BE49-F238E27FC236}">
                <a16:creationId xmlns:a16="http://schemas.microsoft.com/office/drawing/2014/main" id="{E307E546-19C6-4678-8CE7-F910F4149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2BF6A1-F1A9-4FCA-A39C-32347FC91A32}" type="slidenum">
              <a:rPr lang="en-US" altLang="LID4096"/>
              <a:pPr eaLnBrk="1" hangingPunct="1"/>
              <a:t>19</a:t>
            </a:fld>
            <a:endParaRPr lang="en-US" altLang="LID4096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F07B56C-08BC-4883-8CFA-E2B4D2FEBD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0767" y="2092752"/>
            <a:ext cx="10228082" cy="3780148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400" b="1" dirty="0">
                <a:solidFill>
                  <a:srgbClr val="CC0000"/>
                </a:solidFill>
              </a:rPr>
              <a:t>Prompt box</a:t>
            </a:r>
            <a:r>
              <a:rPr lang="en-US" altLang="LID4096" sz="1200" dirty="0"/>
              <a:t> : </a:t>
            </a:r>
            <a:r>
              <a:rPr lang="ru-RU" altLang="LID4096" sz="2000" dirty="0"/>
              <a:t>Контекстное окно часто используется, если вы хотите, чтобы пользователь ввел значение перед входом страницу.</a:t>
            </a: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1600" b="1" dirty="0" err="1">
                <a:solidFill>
                  <a:srgbClr val="006600"/>
                </a:solidFill>
              </a:rPr>
              <a:t>javascript</a:t>
            </a:r>
            <a:r>
              <a:rPr lang="en-US" altLang="LID4096" sz="1600" b="1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function </a:t>
            </a:r>
            <a:r>
              <a:rPr lang="en-US" altLang="LID4096" sz="1600" b="1" dirty="0" err="1">
                <a:solidFill>
                  <a:srgbClr val="006600"/>
                </a:solidFill>
              </a:rPr>
              <a:t>disp_prompt</a:t>
            </a:r>
            <a:r>
              <a:rPr lang="en-US" altLang="LID4096" sz="1600" b="1" dirty="0">
                <a:solidFill>
                  <a:srgbClr val="006600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var name=prompt("Please enter your name", "</a:t>
            </a:r>
            <a:r>
              <a:rPr lang="en-US" altLang="LID4096" sz="1600" b="1" dirty="0" err="1">
                <a:solidFill>
                  <a:srgbClr val="006600"/>
                </a:solidFill>
              </a:rPr>
              <a:t>Kufliddin</a:t>
            </a:r>
            <a:r>
              <a:rPr lang="en-US" altLang="LID4096" sz="1600" b="1" dirty="0">
                <a:solidFill>
                  <a:srgbClr val="006600"/>
                </a:solidFill>
              </a:rPr>
              <a:t> </a:t>
            </a:r>
            <a:r>
              <a:rPr lang="en-US" altLang="LID4096" sz="1600" b="1" dirty="0" err="1">
                <a:solidFill>
                  <a:srgbClr val="006600"/>
                </a:solidFill>
              </a:rPr>
              <a:t>Makhmazaiitov</a:t>
            </a:r>
            <a:r>
              <a:rPr lang="en-US" altLang="LID4096" sz="1600" b="1" dirty="0">
                <a:solidFill>
                  <a:srgbClr val="006600"/>
                </a:solidFill>
              </a:rPr>
              <a:t>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if (name!=null &amp;&amp; name!="")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</a:t>
            </a:r>
            <a:r>
              <a:rPr lang="en-US" altLang="LID4096" sz="1600" b="1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1600" b="1" dirty="0">
                <a:solidFill>
                  <a:srgbClr val="006600"/>
                </a:solidFill>
              </a:rPr>
              <a:t>("Hello " + name + "! How are you today?");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&lt;input type="button" onclick="</a:t>
            </a:r>
            <a:r>
              <a:rPr lang="en-US" altLang="LID4096" sz="1600" b="1" dirty="0" err="1">
                <a:solidFill>
                  <a:srgbClr val="006600"/>
                </a:solidFill>
              </a:rPr>
              <a:t>disp_prompt</a:t>
            </a:r>
            <a:r>
              <a:rPr lang="en-US" altLang="LID4096" sz="1600" b="1" dirty="0">
                <a:solidFill>
                  <a:srgbClr val="006600"/>
                </a:solidFill>
              </a:rPr>
              <a:t>()" value="Display a prompt box" /&gt;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16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LID4096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FD40F-C14F-4541-A41E-F214E66A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2644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C000"/>
                </a:solidFill>
              </a:rPr>
              <a:t>Javascript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3CC53-DEF5-4617-80E2-E90FDD156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24" y="1787858"/>
            <a:ext cx="11234640" cy="286603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JavaScript is a coding language that add interactivity on a website</a:t>
            </a:r>
          </a:p>
          <a:p>
            <a:pPr algn="just"/>
            <a:r>
              <a:rPr lang="en-US" sz="2400" dirty="0"/>
              <a:t>It is invented by Brendan </a:t>
            </a:r>
            <a:r>
              <a:rPr lang="en-US" sz="2400" dirty="0" err="1"/>
              <a:t>Eich</a:t>
            </a:r>
            <a:r>
              <a:rPr lang="en-US" sz="2400" dirty="0"/>
              <a:t> in 1995</a:t>
            </a:r>
          </a:p>
          <a:p>
            <a:pPr algn="just"/>
            <a:r>
              <a:rPr lang="en-US" sz="2400" dirty="0"/>
              <a:t>JavaScript manipulates data and styling on a web page based on variables, including user interaction</a:t>
            </a:r>
          </a:p>
          <a:p>
            <a:pPr algn="just"/>
            <a:r>
              <a:rPr lang="en-US" sz="2400" dirty="0"/>
              <a:t>The concepts of JavaScript are transferable to other languages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Изображение выглядит как текст, снимок экрана, машин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41308BCA-1F5B-4A88-8B09-E47BF66E8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16" y="4193917"/>
            <a:ext cx="4394580" cy="2469205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имвол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D3FD1D9E-14E7-45C0-BE57-088519619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88" y="4193917"/>
            <a:ext cx="36099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59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Номер слайда 5">
            <a:extLst>
              <a:ext uri="{FF2B5EF4-FFF2-40B4-BE49-F238E27FC236}">
                <a16:creationId xmlns:a16="http://schemas.microsoft.com/office/drawing/2014/main" id="{BDE04613-5840-4BD1-8FA1-07353D975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C8B9A4-8ADD-4001-950D-6DA785255043}" type="slidenum">
              <a:rPr lang="en-US" altLang="LID4096"/>
              <a:pPr eaLnBrk="1" hangingPunct="1"/>
              <a:t>20</a:t>
            </a:fld>
            <a:endParaRPr lang="en-US" altLang="LID4096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6B2E77-B327-4052-9D44-8473D1C6F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3571" y="1809946"/>
            <a:ext cx="9447229" cy="431621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2400" dirty="0">
                <a:solidFill>
                  <a:srgbClr val="006600"/>
                </a:solidFill>
              </a:rPr>
              <a:t>Арифметический оператор</a:t>
            </a:r>
            <a:endParaRPr lang="en-US" sz="2400" dirty="0">
              <a:solidFill>
                <a:srgbClr val="006600"/>
              </a:solidFill>
            </a:endParaRP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6600"/>
                </a:solidFill>
              </a:rPr>
              <a:t>    </a:t>
            </a:r>
            <a:r>
              <a:rPr lang="en-US" sz="2000" dirty="0"/>
              <a:t> + ,-,*,/,%</a:t>
            </a:r>
          </a:p>
          <a:p>
            <a:pPr lvl="1"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ru-RU" sz="2400" dirty="0">
                <a:solidFill>
                  <a:srgbClr val="006600"/>
                </a:solidFill>
              </a:rPr>
              <a:t>Оператор сравнения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006600"/>
                </a:solidFill>
              </a:rPr>
              <a:t>     </a:t>
            </a:r>
            <a:r>
              <a:rPr lang="en-US" sz="2000" dirty="0"/>
              <a:t>&lt;,&gt;,&lt;=.&gt;=,==</a:t>
            </a:r>
          </a:p>
          <a:p>
            <a:pPr eaLnBrk="1" hangingPunct="1">
              <a:defRPr/>
            </a:pPr>
            <a:r>
              <a:rPr lang="ru-RU" sz="2400" dirty="0">
                <a:solidFill>
                  <a:srgbClr val="006600"/>
                </a:solidFill>
              </a:rPr>
              <a:t>Оператор присваивания</a:t>
            </a:r>
            <a:endParaRPr lang="en-US" sz="2000" dirty="0">
              <a:solidFill>
                <a:srgbClr val="006600"/>
              </a:solidFill>
            </a:endParaRPr>
          </a:p>
          <a:p>
            <a:pPr eaLnBrk="1" hangingPunct="1">
              <a:defRPr/>
            </a:pPr>
            <a:r>
              <a:rPr lang="ru-RU" sz="2400" dirty="0">
                <a:solidFill>
                  <a:srgbClr val="006600"/>
                </a:solidFill>
              </a:rPr>
              <a:t>Условный оператор</a:t>
            </a:r>
          </a:p>
          <a:p>
            <a:pPr eaLnBrk="1" hangingPunct="1">
              <a:defRPr/>
            </a:pPr>
            <a:r>
              <a:rPr lang="en-US" sz="2000" dirty="0"/>
              <a:t>greeting=(visitor=="PRES")?"Dear President ":"Dear ";</a:t>
            </a:r>
          </a:p>
          <a:p>
            <a:pPr lvl="1"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ru-RU" sz="2400" dirty="0">
                <a:solidFill>
                  <a:srgbClr val="006600"/>
                </a:solidFill>
              </a:rPr>
              <a:t>Логический оператор</a:t>
            </a:r>
          </a:p>
          <a:p>
            <a:pPr eaLnBrk="1" hangingPunct="1">
              <a:defRPr/>
            </a:pPr>
            <a:r>
              <a:rPr lang="ru-RU" sz="2000" dirty="0"/>
              <a:t>Логические операции обычно используется для объединения нескольких сравнений в условном выражении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Номер слайда 5">
            <a:extLst>
              <a:ext uri="{FF2B5EF4-FFF2-40B4-BE49-F238E27FC236}">
                <a16:creationId xmlns:a16="http://schemas.microsoft.com/office/drawing/2014/main" id="{EEB8B8E8-2AD5-4900-843F-7A8A38B8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ADF1CD-1B8F-47F5-81A0-9F38AA6E7098}" type="slidenum">
              <a:rPr lang="en-US" altLang="LID4096"/>
              <a:pPr eaLnBrk="1" hangingPunct="1"/>
              <a:t>21</a:t>
            </a:fld>
            <a:endParaRPr lang="en-US" altLang="LID4096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9A4D2B32-8CC7-4930-90A2-D7978E506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132" y="2055044"/>
            <a:ext cx="9541497" cy="3656341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IN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&lt;script language = "</a:t>
            </a:r>
            <a:r>
              <a:rPr lang="en-IN" altLang="LID4096" sz="2000" dirty="0" err="1"/>
              <a:t>javascript</a:t>
            </a:r>
            <a:r>
              <a:rPr lang="en-IN" altLang="LID4096" sz="2000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x = 10;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x is = " +x);  10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</a:t>
            </a:r>
            <a:r>
              <a:rPr lang="en-IN" altLang="LID4096" sz="2000" dirty="0" err="1"/>
              <a:t>x+x</a:t>
            </a:r>
            <a:r>
              <a:rPr lang="en-IN" altLang="LID4096" sz="2000" dirty="0"/>
              <a:t> is = " +(</a:t>
            </a:r>
            <a:r>
              <a:rPr lang="en-IN" altLang="LID4096" sz="2000" dirty="0" err="1"/>
              <a:t>x+x</a:t>
            </a:r>
            <a:r>
              <a:rPr lang="en-IN" altLang="LID4096" sz="2000" dirty="0"/>
              <a:t>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x-x is = " +(x-x));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x*x is = " +(x*x));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x/x is = " +(x/x));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x%3 is = " +(x%3));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--x is = " +(--x));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++x is = " +(++x));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alert("the value of -x is = " +(-x));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&lt;/html&gt;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Номер слайда 5">
            <a:extLst>
              <a:ext uri="{FF2B5EF4-FFF2-40B4-BE49-F238E27FC236}">
                <a16:creationId xmlns:a16="http://schemas.microsoft.com/office/drawing/2014/main" id="{5661B492-5A77-4317-B6D3-EE3435C9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1EB39C-B753-48CE-90DD-D6941C2607E7}" type="slidenum">
              <a:rPr lang="en-US" altLang="LID4096"/>
              <a:pPr eaLnBrk="1" hangingPunct="1"/>
              <a:t>22</a:t>
            </a:fld>
            <a:endParaRPr lang="en-US" altLang="LID4096"/>
          </a:p>
        </p:txBody>
      </p:sp>
      <p:pic>
        <p:nvPicPr>
          <p:cNvPr id="20484" name="Picture 10">
            <a:extLst>
              <a:ext uri="{FF2B5EF4-FFF2-40B4-BE49-F238E27FC236}">
                <a16:creationId xmlns:a16="http://schemas.microsoft.com/office/drawing/2014/main" id="{70558607-FEF3-438B-93E1-C38CB0E20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850" y="1951938"/>
            <a:ext cx="6783950" cy="436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Номер слайда 5">
            <a:extLst>
              <a:ext uri="{FF2B5EF4-FFF2-40B4-BE49-F238E27FC236}">
                <a16:creationId xmlns:a16="http://schemas.microsoft.com/office/drawing/2014/main" id="{2BF94DED-6A5F-435F-AC05-F25397555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70BC19-3148-4080-B9A7-A4FD7BB18D26}" type="slidenum">
              <a:rPr lang="en-US" altLang="LID4096"/>
              <a:pPr eaLnBrk="1" hangingPunct="1"/>
              <a:t>23</a:t>
            </a:fld>
            <a:endParaRPr lang="en-US" altLang="LID4096"/>
          </a:p>
        </p:txBody>
      </p:sp>
      <p:sp>
        <p:nvSpPr>
          <p:cNvPr id="21508" name="Rectangle 5">
            <a:extLst>
              <a:ext uri="{FF2B5EF4-FFF2-40B4-BE49-F238E27FC236}">
                <a16:creationId xmlns:a16="http://schemas.microsoft.com/office/drawing/2014/main" id="{CE722335-39BA-40D9-9AD5-5F00F0D88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0392" y="2058988"/>
            <a:ext cx="4800600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&lt;HTML&gt;</a:t>
            </a:r>
          </a:p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   &lt;HEAD&gt;</a:t>
            </a:r>
            <a:endParaRPr lang="fr-FR" altLang="LID4096" b="1" dirty="0">
              <a:solidFill>
                <a:srgbClr val="CC0000"/>
              </a:solidFill>
            </a:endParaRPr>
          </a:p>
          <a:p>
            <a:pPr eaLnBrk="1" hangingPunct="1"/>
            <a:r>
              <a:rPr lang="fr-FR" altLang="LID4096" b="1" dirty="0">
                <a:solidFill>
                  <a:srgbClr val="CC0000"/>
                </a:solidFill>
              </a:rPr>
              <a:t>    &lt;SCRIPT LANGUAGE="JavaScript"&gt;</a:t>
            </a:r>
          </a:p>
          <a:p>
            <a:pPr eaLnBrk="1" hangingPunct="1"/>
            <a:r>
              <a:rPr lang="fr-FR" altLang="LID4096" b="1" dirty="0">
                <a:solidFill>
                  <a:srgbClr val="CC0000"/>
                </a:solidFill>
              </a:rPr>
              <a:t>    var x = 10;</a:t>
            </a:r>
          </a:p>
          <a:p>
            <a:pPr eaLnBrk="1" hangingPunct="1"/>
            <a:r>
              <a:rPr lang="fr-FR" altLang="LID4096" b="1" dirty="0">
                <a:solidFill>
                  <a:srgbClr val="CC0000"/>
                </a:solidFill>
              </a:rPr>
              <a:t>    </a:t>
            </a:r>
            <a:r>
              <a:rPr lang="en-US" altLang="LID4096" b="1" dirty="0">
                <a:solidFill>
                  <a:srgbClr val="CC0000"/>
                </a:solidFill>
              </a:rPr>
              <a:t>var y = 5;</a:t>
            </a:r>
          </a:p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    alert ("The value of x is " </a:t>
            </a:r>
          </a:p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           + x + "The value of y is  " + y);</a:t>
            </a:r>
            <a:endParaRPr lang="fr-FR" altLang="LID4096" b="1" dirty="0">
              <a:solidFill>
                <a:srgbClr val="CC0000"/>
              </a:solidFill>
            </a:endParaRPr>
          </a:p>
          <a:p>
            <a:pPr eaLnBrk="1" hangingPunct="1"/>
            <a:r>
              <a:rPr lang="fr-FR" altLang="LID4096" b="1" dirty="0">
                <a:solidFill>
                  <a:srgbClr val="CC0000"/>
                </a:solidFill>
              </a:rPr>
              <a:t>   </a:t>
            </a:r>
            <a:r>
              <a:rPr lang="fr-FR" altLang="LID4096" b="1" dirty="0" err="1">
                <a:solidFill>
                  <a:srgbClr val="CC0000"/>
                </a:solidFill>
              </a:rPr>
              <a:t>alert</a:t>
            </a:r>
            <a:r>
              <a:rPr lang="fr-FR" altLang="LID4096" b="1" dirty="0">
                <a:solidFill>
                  <a:srgbClr val="CC0000"/>
                </a:solidFill>
              </a:rPr>
              <a:t>("x AND y = " + (x &amp;&amp; y));</a:t>
            </a:r>
          </a:p>
          <a:p>
            <a:pPr eaLnBrk="1" hangingPunct="1"/>
            <a:r>
              <a:rPr lang="fr-FR" altLang="LID4096" b="1" dirty="0">
                <a:solidFill>
                  <a:srgbClr val="CC0000"/>
                </a:solidFill>
              </a:rPr>
              <a:t>   </a:t>
            </a:r>
            <a:r>
              <a:rPr lang="fr-FR" altLang="LID4096" b="1" dirty="0" err="1">
                <a:solidFill>
                  <a:srgbClr val="CC0000"/>
                </a:solidFill>
              </a:rPr>
              <a:t>alert</a:t>
            </a:r>
            <a:r>
              <a:rPr lang="fr-FR" altLang="LID4096" b="1" dirty="0">
                <a:solidFill>
                  <a:srgbClr val="CC0000"/>
                </a:solidFill>
              </a:rPr>
              <a:t>("x OR y = " + (x || y));</a:t>
            </a:r>
            <a:endParaRPr lang="en-US" altLang="LID4096" b="1" dirty="0">
              <a:solidFill>
                <a:srgbClr val="CC0000"/>
              </a:solidFill>
            </a:endParaRPr>
          </a:p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   alert("NOT x = " + (!x));</a:t>
            </a:r>
          </a:p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  &lt;/SCRIPT&gt;</a:t>
            </a:r>
          </a:p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 &lt;/HEAD&gt;</a:t>
            </a:r>
          </a:p>
          <a:p>
            <a:pPr eaLnBrk="1" hangingPunct="1"/>
            <a:r>
              <a:rPr lang="en-US" altLang="LID4096" b="1" dirty="0">
                <a:solidFill>
                  <a:srgbClr val="CC0000"/>
                </a:solidFill>
              </a:rPr>
              <a:t>&lt;/HTML&gt;</a:t>
            </a:r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0B24E8E7-79E9-431C-B85D-08EA4E153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12" y="1659732"/>
            <a:ext cx="2362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>
            <a:extLst>
              <a:ext uri="{FF2B5EF4-FFF2-40B4-BE49-F238E27FC236}">
                <a16:creationId xmlns:a16="http://schemas.microsoft.com/office/drawing/2014/main" id="{1DA294FA-B443-4033-9799-944189B8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612" y="3239033"/>
            <a:ext cx="2362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>
            <a:extLst>
              <a:ext uri="{FF2B5EF4-FFF2-40B4-BE49-F238E27FC236}">
                <a16:creationId xmlns:a16="http://schemas.microsoft.com/office/drawing/2014/main" id="{8F0C2007-923C-4EBF-BCB8-7B7434B7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91" y="4818334"/>
            <a:ext cx="2362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Номер слайда 5">
            <a:extLst>
              <a:ext uri="{FF2B5EF4-FFF2-40B4-BE49-F238E27FC236}">
                <a16:creationId xmlns:a16="http://schemas.microsoft.com/office/drawing/2014/main" id="{B8C46BA9-10F5-444F-9E50-C4CE44DB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8453A3-6CFC-403E-82FE-D066D09195F4}" type="slidenum">
              <a:rPr lang="en-US" altLang="LID4096"/>
              <a:pPr eaLnBrk="1" hangingPunct="1"/>
              <a:t>24</a:t>
            </a:fld>
            <a:endParaRPr lang="en-US" altLang="LID4096"/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BEB4401-883E-4353-B9E2-76DBBF9D4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827" y="1824129"/>
            <a:ext cx="9305827" cy="412768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ru-RU" altLang="LID4096" sz="2400" b="1" dirty="0">
                <a:solidFill>
                  <a:schemeClr val="accent2"/>
                </a:solidFill>
              </a:rPr>
              <a:t>Если</a:t>
            </a:r>
            <a:r>
              <a:rPr lang="en-US" altLang="LID4096" sz="2400" b="1" dirty="0">
                <a:solidFill>
                  <a:schemeClr val="accent2"/>
                </a:solidFill>
              </a:rPr>
              <a:t>:</a:t>
            </a:r>
            <a:r>
              <a:rPr lang="en-US" altLang="LID4096" sz="20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"&gt;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LID4096" sz="2000" dirty="0">
                <a:solidFill>
                  <a:srgbClr val="CC0000"/>
                </a:solidFill>
              </a:rPr>
              <a:t>/ / Если время меньше 10,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LID4096" sz="2000" dirty="0">
                <a:solidFill>
                  <a:srgbClr val="CC0000"/>
                </a:solidFill>
              </a:rPr>
              <a:t>/ / вы получите приветствие "Доброе утро".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LID4096" sz="2000" dirty="0">
                <a:solidFill>
                  <a:srgbClr val="CC0000"/>
                </a:solidFill>
              </a:rPr>
              <a:t>/ / В противном случае вы получите приветствие "Добрый день".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var d = new Date();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var time = </a:t>
            </a:r>
            <a:r>
              <a:rPr lang="en-US" altLang="LID4096" sz="2000" dirty="0" err="1">
                <a:solidFill>
                  <a:srgbClr val="006600"/>
                </a:solidFill>
              </a:rPr>
              <a:t>d.getHours</a:t>
            </a:r>
            <a:r>
              <a:rPr lang="en-US" altLang="LID4096" sz="2000" dirty="0">
                <a:solidFill>
                  <a:srgbClr val="006600"/>
                </a:solidFill>
              </a:rPr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if (time &lt; 10)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000" dirty="0">
                <a:solidFill>
                  <a:srgbClr val="006600"/>
                </a:solidFill>
              </a:rPr>
              <a:t>("Good morning!");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else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000" dirty="0">
                <a:solidFill>
                  <a:srgbClr val="006600"/>
                </a:solidFill>
              </a:rPr>
              <a:t>("Good day!");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&lt;/script&gt;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Номер слайда 5">
            <a:extLst>
              <a:ext uri="{FF2B5EF4-FFF2-40B4-BE49-F238E27FC236}">
                <a16:creationId xmlns:a16="http://schemas.microsoft.com/office/drawing/2014/main" id="{30273E79-FF03-46D3-9542-2A22034A2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F31C07-BBA4-4280-9A78-5DA6A1CB8511}" type="slidenum">
              <a:rPr lang="en-US" altLang="LID4096"/>
              <a:pPr eaLnBrk="1" hangingPunct="1"/>
              <a:t>25</a:t>
            </a:fld>
            <a:endParaRPr lang="en-US" altLang="LID4096"/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137741E-270A-4984-8E51-95DC6EA1A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8413" y="1993812"/>
            <a:ext cx="9418948" cy="395799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24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4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var d = new Date()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var time = </a:t>
            </a:r>
            <a:r>
              <a:rPr lang="en-US" altLang="LID4096" sz="2400" dirty="0" err="1">
                <a:solidFill>
                  <a:srgbClr val="006600"/>
                </a:solidFill>
              </a:rPr>
              <a:t>d.getHours</a:t>
            </a:r>
            <a:r>
              <a:rPr lang="en-US" altLang="LID4096" sz="2400" dirty="0">
                <a:solidFill>
                  <a:srgbClr val="006600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if (time&lt;10)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400" dirty="0">
                <a:solidFill>
                  <a:srgbClr val="006600"/>
                </a:solidFill>
              </a:rPr>
              <a:t>("&lt;b&gt;Good morning&lt;/b&gt;"); 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else if (time&gt;10 &amp;&amp; time&lt;16)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</a:t>
            </a:r>
            <a:r>
              <a:rPr lang="en-US" altLang="LID4096" sz="24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400" dirty="0">
                <a:solidFill>
                  <a:srgbClr val="006600"/>
                </a:solidFill>
              </a:rPr>
              <a:t>("&lt;b&gt;Good day&lt;/b&gt;");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400" dirty="0">
                <a:solidFill>
                  <a:srgbClr val="006600"/>
                </a:solidFill>
              </a:rPr>
              <a:t>("&lt;b&gt;Hello World!&lt;/b&gt;");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&lt;/script&gt;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Номер слайда 5">
            <a:extLst>
              <a:ext uri="{FF2B5EF4-FFF2-40B4-BE49-F238E27FC236}">
                <a16:creationId xmlns:a16="http://schemas.microsoft.com/office/drawing/2014/main" id="{B2E72BA7-9BA2-4B18-A6AA-C85FBF49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2EEA55-968A-447B-BF18-75D30965F2D5}" type="slidenum">
              <a:rPr lang="en-US" altLang="LID4096"/>
              <a:pPr eaLnBrk="1" hangingPunct="1"/>
              <a:t>26</a:t>
            </a:fld>
            <a:endParaRPr lang="en-US" altLang="LID4096"/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3B1E3550-B8AA-4B5D-BFF4-2E6764BEB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1852" y="1974958"/>
            <a:ext cx="9418948" cy="3976853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2400" dirty="0">
                <a:solidFill>
                  <a:schemeClr val="accent2"/>
                </a:solidFill>
              </a:rPr>
              <a:t>Switch</a:t>
            </a:r>
            <a:r>
              <a:rPr lang="en-US" altLang="LID4096" sz="2000" dirty="0">
                <a:solidFill>
                  <a:srgbClr val="006600"/>
                </a:solidFill>
              </a:rPr>
              <a:t> : 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var x=2;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switch (x)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case 1: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    </a:t>
            </a:r>
            <a:r>
              <a:rPr lang="en-US" altLang="LID4096" sz="20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000" dirty="0">
                <a:solidFill>
                  <a:srgbClr val="006600"/>
                </a:solidFill>
              </a:rPr>
              <a:t>(“hello");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    break;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case 2: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    </a:t>
            </a:r>
            <a:r>
              <a:rPr lang="en-US" altLang="LID4096" sz="20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000" dirty="0">
                <a:solidFill>
                  <a:srgbClr val="006600"/>
                </a:solidFill>
              </a:rPr>
              <a:t>(“Hai-hello");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    break;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default: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  </a:t>
            </a:r>
            <a:r>
              <a:rPr lang="en-US" altLang="LID4096" sz="20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000" dirty="0">
                <a:solidFill>
                  <a:srgbClr val="006600"/>
                </a:solidFill>
              </a:rPr>
              <a:t>(“</a:t>
            </a:r>
            <a:r>
              <a:rPr lang="en-US" altLang="LID4096" sz="2000" dirty="0" err="1">
                <a:solidFill>
                  <a:srgbClr val="006600"/>
                </a:solidFill>
              </a:rPr>
              <a:t>Goob</a:t>
            </a:r>
            <a:r>
              <a:rPr lang="en-US" altLang="LID4096" sz="2000" dirty="0">
                <a:solidFill>
                  <a:srgbClr val="006600"/>
                </a:solidFill>
              </a:rPr>
              <a:t> bye!!");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&lt;/script&gt;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Номер слайда 5">
            <a:extLst>
              <a:ext uri="{FF2B5EF4-FFF2-40B4-BE49-F238E27FC236}">
                <a16:creationId xmlns:a16="http://schemas.microsoft.com/office/drawing/2014/main" id="{784034F8-AE89-4557-8C32-9E5790C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52FEBE-4CD0-4D43-BB65-C458B32D6205}" type="slidenum">
              <a:rPr lang="en-US" altLang="LID4096"/>
              <a:pPr eaLnBrk="1" hangingPunct="1"/>
              <a:t>27</a:t>
            </a:fld>
            <a:endParaRPr lang="en-US" altLang="LID4096"/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45AD6143-4BF7-4649-93A7-ADE4C1A25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LID4096" sz="3600" b="1" dirty="0">
                <a:solidFill>
                  <a:srgbClr val="FFC000"/>
                </a:solidFill>
              </a:rPr>
              <a:t>Функции</a:t>
            </a:r>
            <a:endParaRPr lang="en-US" altLang="LID4096" sz="3600" b="1" dirty="0">
              <a:solidFill>
                <a:srgbClr val="FFC000"/>
              </a:solidFill>
            </a:endParaRP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5E74C046-C70E-4101-8016-D4AEBD555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LID4096" sz="2400"/>
          </a:p>
          <a:p>
            <a:pPr eaLnBrk="1" hangingPunct="1"/>
            <a:r>
              <a:rPr lang="ru-RU" altLang="LID4096" sz="2400"/>
              <a:t>Функция содержит код, который будет выполняться по событию или с помощью вызова этой функции </a:t>
            </a:r>
          </a:p>
          <a:p>
            <a:pPr eaLnBrk="1" hangingPunct="1"/>
            <a:endParaRPr lang="ru-RU" altLang="LID4096" sz="2400"/>
          </a:p>
          <a:p>
            <a:pPr eaLnBrk="1" hangingPunct="1"/>
            <a:r>
              <a:rPr lang="ru-RU" altLang="LID4096" sz="2400"/>
              <a:t>Функции могут быть определены как в &lt;head&gt; и в разделе &lt;body&gt; документа. Тем не менее, чтобы убедиться, что функция чтения / загрузки обозревателем, прежде чем она называется, она может быть мудрым, чтобы положить его в разделе &lt;head&gt;.</a:t>
            </a:r>
            <a:endParaRPr lang="en-US" altLang="LID4096"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Номер слайда 5">
            <a:extLst>
              <a:ext uri="{FF2B5EF4-FFF2-40B4-BE49-F238E27FC236}">
                <a16:creationId xmlns:a16="http://schemas.microsoft.com/office/drawing/2014/main" id="{4729AD85-CCA1-40B6-9287-A147EF60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952F46-341F-4419-BBEE-3AE58E899B6C}" type="slidenum">
              <a:rPr lang="en-US" altLang="LID4096"/>
              <a:pPr eaLnBrk="1" hangingPunct="1"/>
              <a:t>28</a:t>
            </a:fld>
            <a:endParaRPr lang="en-US" altLang="LID4096"/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2684D9CB-2790-49BB-817D-17EE9C5B80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583" y="1875935"/>
            <a:ext cx="10360057" cy="462856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&lt;script language = "</a:t>
            </a:r>
            <a:r>
              <a:rPr lang="en-IN" altLang="LID4096" sz="1600" dirty="0" err="1"/>
              <a:t>javascript</a:t>
            </a:r>
            <a:r>
              <a:rPr lang="en-IN" altLang="LID4096" sz="1600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function hello()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 err="1"/>
              <a:t>document.write</a:t>
            </a:r>
            <a:r>
              <a:rPr lang="en-IN" altLang="LID4096" sz="1600" dirty="0"/>
              <a:t>("calling hello function() &lt;</a:t>
            </a:r>
            <a:r>
              <a:rPr lang="en-IN" altLang="LID4096" sz="1600" dirty="0" err="1"/>
              <a:t>br</a:t>
            </a:r>
            <a:r>
              <a:rPr lang="en-IN" altLang="LID4096" sz="1600" dirty="0"/>
              <a:t>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return;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function add(</a:t>
            </a:r>
            <a:r>
              <a:rPr lang="en-IN" altLang="LID4096" sz="1600" dirty="0" err="1"/>
              <a:t>x,y</a:t>
            </a:r>
            <a:r>
              <a:rPr lang="en-IN" altLang="LID4096" sz="16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var result = x + y;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return result;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function </a:t>
            </a:r>
            <a:r>
              <a:rPr lang="en-IN" altLang="LID4096" sz="1600" dirty="0" err="1"/>
              <a:t>circlearea</a:t>
            </a:r>
            <a:r>
              <a:rPr lang="en-IN" altLang="LID4096" sz="1600" dirty="0"/>
              <a:t>(r)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var result = 3.14 * r * r;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return result;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hello();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 err="1"/>
              <a:t>document.write</a:t>
            </a:r>
            <a:r>
              <a:rPr lang="en-IN" altLang="LID4096" sz="1600" dirty="0"/>
              <a:t>("sum of two number is " +add(12,32)+ "&lt;</a:t>
            </a:r>
            <a:r>
              <a:rPr lang="en-IN" altLang="LID4096" sz="1600" dirty="0" err="1"/>
              <a:t>br</a:t>
            </a:r>
            <a:r>
              <a:rPr lang="en-IN" altLang="LID4096" sz="1600" dirty="0"/>
              <a:t>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 err="1"/>
              <a:t>document.write</a:t>
            </a:r>
            <a:r>
              <a:rPr lang="en-IN" altLang="LID4096" sz="1600" dirty="0"/>
              <a:t>("area of circle is " +</a:t>
            </a:r>
            <a:r>
              <a:rPr lang="en-IN" altLang="LID4096" sz="1600" dirty="0" err="1"/>
              <a:t>circlearea</a:t>
            </a:r>
            <a:r>
              <a:rPr lang="en-IN" altLang="LID4096" sz="1600" dirty="0"/>
              <a:t>(5));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&lt;/head&gt;&lt;/html&gt;</a:t>
            </a:r>
          </a:p>
          <a:p>
            <a:pPr eaLnBrk="1" hangingPunct="1">
              <a:lnSpc>
                <a:spcPct val="80000"/>
              </a:lnSpc>
            </a:pPr>
            <a:endParaRPr lang="en-IN" altLang="LID4096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Номер слайда 5">
            <a:extLst>
              <a:ext uri="{FF2B5EF4-FFF2-40B4-BE49-F238E27FC236}">
                <a16:creationId xmlns:a16="http://schemas.microsoft.com/office/drawing/2014/main" id="{F53D9E2C-B1B3-42BE-A81D-423E5D8D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0265C0-0466-46FC-8DA1-D690A352C4E3}" type="slidenum">
              <a:rPr lang="en-US" altLang="LID4096"/>
              <a:pPr eaLnBrk="1" hangingPunct="1"/>
              <a:t>29</a:t>
            </a:fld>
            <a:endParaRPr lang="en-US" altLang="LID4096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93E584E2-8E80-4209-B830-8947CC38E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731" y="2064471"/>
            <a:ext cx="9532070" cy="406169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function </a:t>
            </a:r>
            <a:r>
              <a:rPr lang="en-US" altLang="LID4096" sz="2000" dirty="0" err="1">
                <a:solidFill>
                  <a:srgbClr val="006600"/>
                </a:solidFill>
              </a:rPr>
              <a:t>myfunction</a:t>
            </a:r>
            <a:r>
              <a:rPr lang="en-US" altLang="LID4096" sz="2000" dirty="0">
                <a:solidFill>
                  <a:srgbClr val="006600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alert("HELLO");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&lt;input type="button" onclick="</a:t>
            </a:r>
            <a:r>
              <a:rPr lang="en-US" altLang="LID4096" sz="2000" dirty="0" err="1">
                <a:solidFill>
                  <a:srgbClr val="006600"/>
                </a:solidFill>
              </a:rPr>
              <a:t>myfunction</a:t>
            </a:r>
            <a:r>
              <a:rPr lang="en-US" altLang="LID4096" sz="2000" dirty="0">
                <a:solidFill>
                  <a:srgbClr val="006600"/>
                </a:solidFill>
              </a:rPr>
              <a:t>()" value="Call function"&gt;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&lt;p&gt;</a:t>
            </a:r>
            <a:r>
              <a:rPr lang="ru-RU" altLang="LID4096" sz="2000" dirty="0">
                <a:solidFill>
                  <a:srgbClr val="006600"/>
                </a:solidFill>
              </a:rPr>
              <a:t> При нажатии на кнопку, функция будет вызываться. Функция будет оповещать сообщение.</a:t>
            </a:r>
            <a:r>
              <a:rPr lang="en-US" altLang="LID4096" sz="2000" dirty="0">
                <a:solidFill>
                  <a:srgbClr val="006600"/>
                </a:solidFill>
              </a:rPr>
              <a:t>&lt;/p&gt;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LID4096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22D66-7E68-42FD-A8AC-9686B325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JavaScript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E103490-0566-494A-881C-B3D767735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347759"/>
            <a:ext cx="4416774" cy="27942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54AD4-9636-4CE2-BF1B-C3693FAF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818" y="2327495"/>
            <a:ext cx="6439258" cy="28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75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Номер слайда 5">
            <a:extLst>
              <a:ext uri="{FF2B5EF4-FFF2-40B4-BE49-F238E27FC236}">
                <a16:creationId xmlns:a16="http://schemas.microsoft.com/office/drawing/2014/main" id="{448D4514-5F91-49A1-A0A3-700D3DEB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8ABC50-276A-4982-9CD2-761843DEF1A9}" type="slidenum">
              <a:rPr lang="en-US" altLang="LID4096"/>
              <a:pPr eaLnBrk="1" hangingPunct="1"/>
              <a:t>30</a:t>
            </a:fld>
            <a:endParaRPr lang="en-US" altLang="LID4096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5E811E6-71D7-416E-AFA4-DEE6F067D8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41922"/>
            <a:ext cx="9296400" cy="4184242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LID4096" sz="2400" dirty="0">
              <a:solidFill>
                <a:srgbClr val="CC0000"/>
              </a:solidFill>
            </a:endParaRPr>
          </a:p>
          <a:p>
            <a:pPr eaLnBrk="1" hangingPunct="1"/>
            <a:r>
              <a:rPr lang="ru-RU" altLang="LID4096" sz="2400" dirty="0">
                <a:solidFill>
                  <a:srgbClr val="CC0000"/>
                </a:solidFill>
              </a:rPr>
              <a:t>Создать </a:t>
            </a:r>
            <a:r>
              <a:rPr lang="en-US" altLang="LID4096" sz="2400" dirty="0">
                <a:solidFill>
                  <a:srgbClr val="CC0000"/>
                </a:solidFill>
              </a:rPr>
              <a:t>JavaScript</a:t>
            </a:r>
            <a:r>
              <a:rPr lang="ru-RU" altLang="LID4096" sz="2400" dirty="0">
                <a:solidFill>
                  <a:srgbClr val="CC0000"/>
                </a:solidFill>
              </a:rPr>
              <a:t> файл для: </a:t>
            </a:r>
          </a:p>
          <a:p>
            <a:pPr eaLnBrk="1" hangingPunct="1"/>
            <a:r>
              <a:rPr lang="ru-RU" altLang="LID4096" sz="2400" dirty="0">
                <a:solidFill>
                  <a:srgbClr val="CC0000"/>
                </a:solidFill>
              </a:rPr>
              <a:t>Передачи параметра в функцию </a:t>
            </a:r>
          </a:p>
          <a:p>
            <a:pPr eaLnBrk="1" hangingPunct="1"/>
            <a:r>
              <a:rPr lang="ru-RU" altLang="LID4096" sz="2400" dirty="0">
                <a:solidFill>
                  <a:srgbClr val="CC0000"/>
                </a:solidFill>
              </a:rPr>
              <a:t>Функция возвращает значение</a:t>
            </a:r>
            <a:endParaRPr lang="en-US" altLang="LID4096" sz="2400" dirty="0">
              <a:solidFill>
                <a:srgbClr val="CC0000"/>
              </a:solidFill>
            </a:endParaRPr>
          </a:p>
          <a:p>
            <a:pPr eaLnBrk="1" hangingPunct="1"/>
            <a:endParaRPr lang="en-US" altLang="LID4096" sz="2400" b="1" dirty="0">
              <a:solidFill>
                <a:srgbClr val="CC0000"/>
              </a:solidFill>
            </a:endParaRPr>
          </a:p>
          <a:p>
            <a:pPr eaLnBrk="1" hangingPunct="1"/>
            <a:r>
              <a:rPr lang="ru-RU" altLang="LID4096" sz="2400" b="1" dirty="0">
                <a:solidFill>
                  <a:srgbClr val="CC0000"/>
                </a:solidFill>
              </a:rPr>
              <a:t>Локальная переменная: </a:t>
            </a:r>
            <a:r>
              <a:rPr lang="ru-RU" altLang="LID4096" sz="2400" dirty="0"/>
              <a:t>когда мы определяем переменную внутри функции, она может быть доступ только в функциях,</a:t>
            </a:r>
            <a:endParaRPr lang="en-US" altLang="LID4096" sz="2000" dirty="0"/>
          </a:p>
          <a:p>
            <a:pPr eaLnBrk="1" hangingPunct="1"/>
            <a:r>
              <a:rPr lang="ru-RU" altLang="LID4096" sz="2400" b="1" dirty="0">
                <a:solidFill>
                  <a:srgbClr val="CC0000"/>
                </a:solidFill>
              </a:rPr>
              <a:t>Глобальная переменная </a:t>
            </a:r>
            <a:r>
              <a:rPr lang="en-US" altLang="LID4096" dirty="0"/>
              <a:t>: </a:t>
            </a:r>
            <a:r>
              <a:rPr lang="ru-RU" altLang="LID4096" sz="2000" dirty="0"/>
              <a:t>когда мы определяем переменную вне функции, она может быть доступна на всех функций</a:t>
            </a:r>
            <a:endParaRPr lang="en-US" altLang="LID4096" sz="2000" dirty="0"/>
          </a:p>
          <a:p>
            <a:pPr eaLnBrk="1" hangingPunct="1"/>
            <a:endParaRPr lang="en-US" altLang="LID4096" sz="2000" dirty="0"/>
          </a:p>
          <a:p>
            <a:pPr eaLnBrk="1" hangingPunct="1"/>
            <a:endParaRPr lang="en-US" altLang="LID4096" dirty="0"/>
          </a:p>
          <a:p>
            <a:pPr lvl="1" eaLnBrk="1" hangingPunct="1"/>
            <a:endParaRPr lang="en-US" altLang="LID4096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Номер слайда 5">
            <a:extLst>
              <a:ext uri="{FF2B5EF4-FFF2-40B4-BE49-F238E27FC236}">
                <a16:creationId xmlns:a16="http://schemas.microsoft.com/office/drawing/2014/main" id="{75452396-1134-4B31-9C2A-E7A30D53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4882E-EBCA-40CA-9EC1-1C1B4FEE84ED}" type="slidenum">
              <a:rPr lang="en-US" altLang="LID4096"/>
              <a:pPr eaLnBrk="1" hangingPunct="1"/>
              <a:t>31</a:t>
            </a:fld>
            <a:endParaRPr lang="en-US" altLang="LID4096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1A90F27-62E4-4A5F-BE7C-E9001AE91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693" y="1989056"/>
            <a:ext cx="9334107" cy="413710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LID4096" sz="2400" b="1" dirty="0">
                <a:solidFill>
                  <a:schemeClr val="accent2"/>
                </a:solidFill>
              </a:rPr>
              <a:t>Цикл</a:t>
            </a:r>
            <a:r>
              <a:rPr lang="en-US" altLang="LID4096" sz="24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LID4096" sz="2400" dirty="0"/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&lt;body&gt;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&lt;script type="text/</a:t>
            </a:r>
            <a:r>
              <a:rPr lang="en-US" altLang="LID4096" sz="24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4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var </a:t>
            </a:r>
            <a:r>
              <a:rPr lang="en-US" altLang="LID4096" sz="2400" dirty="0" err="1">
                <a:solidFill>
                  <a:srgbClr val="006600"/>
                </a:solidFill>
              </a:rPr>
              <a:t>i</a:t>
            </a:r>
            <a:r>
              <a:rPr lang="en-US" altLang="LID4096" sz="2400" dirty="0">
                <a:solidFill>
                  <a:srgbClr val="006600"/>
                </a:solidFill>
              </a:rPr>
              <a:t>=0;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for (</a:t>
            </a:r>
            <a:r>
              <a:rPr lang="en-US" altLang="LID4096" sz="2400" dirty="0" err="1">
                <a:solidFill>
                  <a:srgbClr val="006600"/>
                </a:solidFill>
              </a:rPr>
              <a:t>i</a:t>
            </a:r>
            <a:r>
              <a:rPr lang="en-US" altLang="LID4096" sz="2400" dirty="0">
                <a:solidFill>
                  <a:srgbClr val="006600"/>
                </a:solidFill>
              </a:rPr>
              <a:t>=0;i&lt;=10;i++)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400" dirty="0">
                <a:solidFill>
                  <a:srgbClr val="006600"/>
                </a:solidFill>
              </a:rPr>
              <a:t>("The number is " + </a:t>
            </a:r>
            <a:r>
              <a:rPr lang="en-US" altLang="LID4096" sz="2400" dirty="0" err="1">
                <a:solidFill>
                  <a:srgbClr val="006600"/>
                </a:solidFill>
              </a:rPr>
              <a:t>i</a:t>
            </a:r>
            <a:r>
              <a:rPr lang="en-US" altLang="LID4096" sz="2400" dirty="0">
                <a:solidFill>
                  <a:srgbClr val="006600"/>
                </a:solidFill>
              </a:rPr>
              <a:t>); </a:t>
            </a:r>
            <a:r>
              <a:rPr lang="en-US" altLang="LID4096" sz="2400" dirty="0" err="1">
                <a:solidFill>
                  <a:srgbClr val="006600"/>
                </a:solidFill>
              </a:rPr>
              <a:t>document.write</a:t>
            </a:r>
            <a:r>
              <a:rPr lang="en-US" altLang="LID4096" sz="2400" dirty="0">
                <a:solidFill>
                  <a:srgbClr val="006600"/>
                </a:solidFill>
              </a:rPr>
              <a:t>("&lt;</a:t>
            </a:r>
            <a:r>
              <a:rPr lang="en-US" altLang="LID4096" sz="2400" dirty="0" err="1">
                <a:solidFill>
                  <a:srgbClr val="006600"/>
                </a:solidFill>
              </a:rPr>
              <a:t>br</a:t>
            </a:r>
            <a:r>
              <a:rPr lang="en-US" altLang="LID4096" sz="2400" dirty="0">
                <a:solidFill>
                  <a:srgbClr val="006600"/>
                </a:solidFill>
              </a:rPr>
              <a:t> /&gt;");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&lt;/script&gt;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&lt;/body&gt;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>
                <a:solidFill>
                  <a:srgbClr val="006600"/>
                </a:solidFill>
              </a:rPr>
              <a:t> &lt;/html&gt;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Номер слайда 5">
            <a:extLst>
              <a:ext uri="{FF2B5EF4-FFF2-40B4-BE49-F238E27FC236}">
                <a16:creationId xmlns:a16="http://schemas.microsoft.com/office/drawing/2014/main" id="{9C769512-4462-48BB-ADEF-D5C31C7ED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AC74B2-2BD5-43B0-8AA3-7FBDC0235A82}" type="slidenum">
              <a:rPr lang="en-US" altLang="LID4096"/>
              <a:pPr eaLnBrk="1" hangingPunct="1"/>
              <a:t>32</a:t>
            </a:fld>
            <a:endParaRPr lang="en-US" altLang="LID4096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CEF8240-9511-481C-B55C-D453669E1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0132" y="2384981"/>
            <a:ext cx="9390668" cy="3741183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&lt;html&gt;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&lt;script language = "</a:t>
            </a:r>
            <a:r>
              <a:rPr lang="en-IN" altLang="LID4096" sz="2400" dirty="0" err="1"/>
              <a:t>javascript</a:t>
            </a:r>
            <a:r>
              <a:rPr lang="en-IN" altLang="LID4096" sz="2400" dirty="0"/>
              <a:t>"&gt;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var x =19,a;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for(a = 1;a &lt;=10;a++)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{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var re = a * x;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/>
              <a:t>document.write</a:t>
            </a:r>
            <a:r>
              <a:rPr lang="en-IN" altLang="LID4096" sz="2400" dirty="0"/>
              <a:t>(x + " * "+a+" = " +re + "&lt;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&gt;");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&lt;/script&gt;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Номер слайда 5">
            <a:extLst>
              <a:ext uri="{FF2B5EF4-FFF2-40B4-BE49-F238E27FC236}">
                <a16:creationId xmlns:a16="http://schemas.microsoft.com/office/drawing/2014/main" id="{9DB4F249-8A56-478E-BA9B-5006E56C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22FA82-AF0B-4F43-BA80-482D809BF9F4}" type="slidenum">
              <a:rPr lang="en-US" altLang="LID4096"/>
              <a:pPr eaLnBrk="1" hangingPunct="1"/>
              <a:t>33</a:t>
            </a:fld>
            <a:endParaRPr lang="en-US" altLang="LID4096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96A4584-CE2C-444C-B081-D690A09F9E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266" y="2042752"/>
            <a:ext cx="9437802" cy="427851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&lt;script language = "</a:t>
            </a:r>
            <a:r>
              <a:rPr lang="en-IN" altLang="LID4096" sz="1600" dirty="0" err="1"/>
              <a:t>javascript</a:t>
            </a:r>
            <a:r>
              <a:rPr lang="en-IN" altLang="LID4096" sz="1600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function table(form)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var x = </a:t>
            </a:r>
            <a:r>
              <a:rPr lang="en-IN" altLang="LID4096" sz="1600" dirty="0" err="1"/>
              <a:t>form.num.value</a:t>
            </a:r>
            <a:r>
              <a:rPr lang="en-IN" altLang="LID4096" sz="16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var a;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for(a = 1;a &lt;=10;a++)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var re = a * x;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 err="1"/>
              <a:t>document.write</a:t>
            </a:r>
            <a:r>
              <a:rPr lang="en-IN" altLang="LID4096" sz="1600" dirty="0"/>
              <a:t>(x + " * "+a+" = " +re + "&lt;</a:t>
            </a:r>
            <a:r>
              <a:rPr lang="en-IN" altLang="LID4096" sz="1600" dirty="0" err="1"/>
              <a:t>br</a:t>
            </a:r>
            <a:r>
              <a:rPr lang="en-IN" altLang="LID4096" sz="1600" dirty="0"/>
              <a:t>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&lt;form&gt;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&lt;h2&gt;Enter number : &lt;/h2&gt;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&lt;input type = "text" name = "</a:t>
            </a:r>
            <a:r>
              <a:rPr lang="en-IN" altLang="LID4096" sz="1600" dirty="0" err="1"/>
              <a:t>num</a:t>
            </a:r>
            <a:r>
              <a:rPr lang="en-IN" altLang="LID4096" sz="1600" dirty="0"/>
              <a:t>" /&gt;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&lt;input type = button value = "display table" onclick = "table(</a:t>
            </a:r>
            <a:r>
              <a:rPr lang="en-IN" altLang="LID4096" sz="1600" dirty="0" err="1"/>
              <a:t>this.form</a:t>
            </a:r>
            <a:r>
              <a:rPr lang="en-IN" altLang="LID4096" sz="1600" dirty="0"/>
              <a:t>)" /&gt;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&lt;/form&gt;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1600" dirty="0"/>
              <a:t>&lt;/html&gt;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5">
            <a:extLst>
              <a:ext uri="{FF2B5EF4-FFF2-40B4-BE49-F238E27FC236}">
                <a16:creationId xmlns:a16="http://schemas.microsoft.com/office/drawing/2014/main" id="{A52B200F-5833-4049-BED6-E32E6CAF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C55627-2E3B-44CE-B316-8C040AC249E0}" type="slidenum">
              <a:rPr lang="en-US" altLang="LID4096"/>
              <a:pPr eaLnBrk="1" hangingPunct="1"/>
              <a:t>34</a:t>
            </a:fld>
            <a:endParaRPr lang="en-US" altLang="LID4096"/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7805C64C-EB0E-42E9-BDD9-C49BDBBF6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32495"/>
            <a:ext cx="9296400" cy="4193669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altLang="LID4096" sz="2400" dirty="0"/>
          </a:p>
          <a:p>
            <a:pPr eaLnBrk="1" hangingPunct="1"/>
            <a:r>
              <a:rPr lang="ru-RU" altLang="LID4096" sz="2400" dirty="0"/>
              <a:t>Напишите программу, чтобы скопировать содержимое одного текстового поля к другому текстовом поле. </a:t>
            </a:r>
          </a:p>
          <a:p>
            <a:pPr eaLnBrk="1" hangingPunct="1"/>
            <a:endParaRPr lang="ru-RU" altLang="LID4096" sz="2400" dirty="0"/>
          </a:p>
          <a:p>
            <a:pPr eaLnBrk="1" hangingPunct="1"/>
            <a:r>
              <a:rPr lang="ru-RU" altLang="LID4096" sz="2400" dirty="0"/>
              <a:t>Напишите программу для отображения площадь круга в текстовом поле. Радиус задается пользователем в соответствующее текстовое поле. </a:t>
            </a:r>
          </a:p>
          <a:p>
            <a:pPr eaLnBrk="1" hangingPunct="1"/>
            <a:endParaRPr lang="ru-RU" altLang="LID4096" sz="2400" dirty="0"/>
          </a:p>
          <a:p>
            <a:pPr eaLnBrk="1" hangingPunct="1"/>
            <a:r>
              <a:rPr lang="ru-RU" altLang="LID4096" sz="2400" dirty="0"/>
              <a:t>Напишите программу для преобразования температуры от Фаренгейта к Цельсия</a:t>
            </a:r>
            <a:endParaRPr lang="en-IN" altLang="LID4096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Номер слайда 5">
            <a:extLst>
              <a:ext uri="{FF2B5EF4-FFF2-40B4-BE49-F238E27FC236}">
                <a16:creationId xmlns:a16="http://schemas.microsoft.com/office/drawing/2014/main" id="{3B0ECED3-625B-48BE-8CD7-E996EB9F1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567226-8BE5-4014-9EB3-B676FA071621}" type="slidenum">
              <a:rPr lang="en-US" altLang="LID4096"/>
              <a:pPr eaLnBrk="1" hangingPunct="1"/>
              <a:t>35</a:t>
            </a:fld>
            <a:endParaRPr lang="en-US" altLang="LID4096"/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5CD8097-CFB3-4B31-8F4C-AB2AF6EB7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777" y="2158738"/>
            <a:ext cx="9023023" cy="396742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While</a:t>
            </a:r>
            <a:r>
              <a:rPr lang="en-US" altLang="LID4096" dirty="0"/>
              <a:t> : </a:t>
            </a:r>
            <a:endParaRPr lang="ru-RU" altLang="LID4096" dirty="0"/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while (</a:t>
            </a:r>
            <a:r>
              <a:rPr lang="en-US" altLang="LID4096" dirty="0" err="1">
                <a:solidFill>
                  <a:srgbClr val="006600"/>
                </a:solidFill>
              </a:rPr>
              <a:t>i</a:t>
            </a:r>
            <a:r>
              <a:rPr lang="en-US" altLang="LID4096" dirty="0">
                <a:solidFill>
                  <a:srgbClr val="006600"/>
                </a:solidFill>
              </a:rPr>
              <a:t>&lt;=10)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</a:t>
            </a:r>
            <a:r>
              <a:rPr lang="en-US" altLang="LID4096" dirty="0" err="1">
                <a:solidFill>
                  <a:srgbClr val="006600"/>
                </a:solidFill>
              </a:rPr>
              <a:t>document.write</a:t>
            </a:r>
            <a:r>
              <a:rPr lang="en-US" altLang="LID4096" dirty="0">
                <a:solidFill>
                  <a:srgbClr val="006600"/>
                </a:solidFill>
              </a:rPr>
              <a:t>("The number is " + </a:t>
            </a:r>
            <a:r>
              <a:rPr lang="en-US" altLang="LID4096" dirty="0" err="1">
                <a:solidFill>
                  <a:srgbClr val="006600"/>
                </a:solidFill>
              </a:rPr>
              <a:t>i</a:t>
            </a:r>
            <a:r>
              <a:rPr lang="en-US" altLang="LID4096" dirty="0">
                <a:solidFill>
                  <a:srgbClr val="006600"/>
                </a:solidFill>
              </a:rPr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</a:t>
            </a:r>
            <a:r>
              <a:rPr lang="en-US" altLang="LID4096" dirty="0" err="1">
                <a:solidFill>
                  <a:srgbClr val="006600"/>
                </a:solidFill>
              </a:rPr>
              <a:t>document.write</a:t>
            </a:r>
            <a:r>
              <a:rPr lang="en-US" altLang="LID4096" dirty="0">
                <a:solidFill>
                  <a:srgbClr val="006600"/>
                </a:solidFill>
              </a:rPr>
              <a:t>("&lt;</a:t>
            </a:r>
            <a:r>
              <a:rPr lang="en-US" altLang="LID4096" dirty="0" err="1">
                <a:solidFill>
                  <a:srgbClr val="006600"/>
                </a:solidFill>
              </a:rPr>
              <a:t>br</a:t>
            </a:r>
            <a:r>
              <a:rPr lang="en-US" altLang="LID4096" dirty="0">
                <a:solidFill>
                  <a:srgbClr val="006600"/>
                </a:solidFill>
              </a:rPr>
              <a:t> /&gt;");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</a:t>
            </a:r>
            <a:r>
              <a:rPr lang="en-US" altLang="LID4096" dirty="0" err="1">
                <a:solidFill>
                  <a:srgbClr val="006600"/>
                </a:solidFill>
              </a:rPr>
              <a:t>i</a:t>
            </a:r>
            <a:r>
              <a:rPr lang="en-US" altLang="LID4096" dirty="0">
                <a:solidFill>
                  <a:srgbClr val="006600"/>
                </a:solidFill>
              </a:rPr>
              <a:t>=i+1;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} </a:t>
            </a:r>
          </a:p>
          <a:p>
            <a:pPr eaLnBrk="1" hangingPunct="1">
              <a:lnSpc>
                <a:spcPct val="80000"/>
              </a:lnSpc>
            </a:pPr>
            <a:endParaRPr lang="en-US" altLang="LID4096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Do-while</a:t>
            </a:r>
            <a:r>
              <a:rPr lang="en-US" altLang="LID4096" dirty="0"/>
              <a:t> : </a:t>
            </a:r>
            <a:endParaRPr lang="ru-RU" altLang="LID4096" dirty="0"/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do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 err="1">
                <a:solidFill>
                  <a:srgbClr val="006600"/>
                </a:solidFill>
              </a:rPr>
              <a:t>document.write</a:t>
            </a:r>
            <a:r>
              <a:rPr lang="en-US" altLang="LID4096" dirty="0">
                <a:solidFill>
                  <a:srgbClr val="006600"/>
                </a:solidFill>
              </a:rPr>
              <a:t>("The number is " + </a:t>
            </a:r>
            <a:r>
              <a:rPr lang="en-US" altLang="LID4096" dirty="0" err="1">
                <a:solidFill>
                  <a:srgbClr val="006600"/>
                </a:solidFill>
              </a:rPr>
              <a:t>i</a:t>
            </a:r>
            <a:r>
              <a:rPr lang="en-US" altLang="LID4096" dirty="0">
                <a:solidFill>
                  <a:srgbClr val="006600"/>
                </a:solidFill>
              </a:rPr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 err="1">
                <a:solidFill>
                  <a:srgbClr val="006600"/>
                </a:solidFill>
              </a:rPr>
              <a:t>document.write</a:t>
            </a:r>
            <a:r>
              <a:rPr lang="en-US" altLang="LID4096" dirty="0">
                <a:solidFill>
                  <a:srgbClr val="006600"/>
                </a:solidFill>
              </a:rPr>
              <a:t>("&lt;</a:t>
            </a:r>
            <a:r>
              <a:rPr lang="en-US" altLang="LID4096" dirty="0" err="1">
                <a:solidFill>
                  <a:srgbClr val="006600"/>
                </a:solidFill>
              </a:rPr>
              <a:t>br</a:t>
            </a:r>
            <a:r>
              <a:rPr lang="en-US" altLang="LID4096" dirty="0">
                <a:solidFill>
                  <a:srgbClr val="006600"/>
                </a:solidFill>
              </a:rPr>
              <a:t> /&gt;");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</a:t>
            </a:r>
            <a:r>
              <a:rPr lang="en-US" altLang="LID4096" dirty="0" err="1">
                <a:solidFill>
                  <a:srgbClr val="006600"/>
                </a:solidFill>
              </a:rPr>
              <a:t>i</a:t>
            </a:r>
            <a:r>
              <a:rPr lang="en-US" altLang="LID4096" dirty="0">
                <a:solidFill>
                  <a:srgbClr val="006600"/>
                </a:solidFill>
              </a:rPr>
              <a:t>=i+1;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while (</a:t>
            </a:r>
            <a:r>
              <a:rPr lang="en-US" altLang="LID4096" dirty="0" err="1">
                <a:solidFill>
                  <a:srgbClr val="006600"/>
                </a:solidFill>
              </a:rPr>
              <a:t>i</a:t>
            </a:r>
            <a:r>
              <a:rPr lang="en-US" altLang="LID4096" dirty="0">
                <a:solidFill>
                  <a:srgbClr val="006600"/>
                </a:solidFill>
              </a:rPr>
              <a:t>&lt;0); </a:t>
            </a:r>
          </a:p>
          <a:p>
            <a:pPr eaLnBrk="1" hangingPunct="1">
              <a:lnSpc>
                <a:spcPct val="80000"/>
              </a:lnSpc>
            </a:pPr>
            <a:endParaRPr lang="en-US" altLang="LID4096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CC0000"/>
                </a:solidFill>
              </a:rPr>
              <a:t>Break/continue  ---&gt;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Номер слайда 5">
            <a:extLst>
              <a:ext uri="{FF2B5EF4-FFF2-40B4-BE49-F238E27FC236}">
                <a16:creationId xmlns:a16="http://schemas.microsoft.com/office/drawing/2014/main" id="{74E144BB-B5D4-479D-980D-8687809B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602FE6-FCD3-4831-B476-A8D32C85F688}" type="slidenum">
              <a:rPr lang="en-US" altLang="LID4096"/>
              <a:pPr eaLnBrk="1" hangingPunct="1"/>
              <a:t>36</a:t>
            </a:fld>
            <a:endParaRPr lang="en-US" altLang="LID4096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F1FAD758-F200-4DA5-9BFF-DFEA6CE05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4083" y="2064470"/>
            <a:ext cx="9126718" cy="4061694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LID4096" sz="2800" dirty="0"/>
              <a:t>Arrays : </a:t>
            </a:r>
          </a:p>
          <a:p>
            <a:pPr eaLnBrk="1" hangingPunct="1">
              <a:lnSpc>
                <a:spcPct val="90000"/>
              </a:lnSpc>
            </a:pPr>
            <a:endParaRPr lang="en-US" altLang="LID4096" sz="2800" dirty="0"/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&lt;html&gt;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&lt;head&gt;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&lt;script language = "</a:t>
            </a:r>
            <a:r>
              <a:rPr lang="en-IN" altLang="LID4096" sz="2000" dirty="0" err="1"/>
              <a:t>javascript</a:t>
            </a:r>
            <a:r>
              <a:rPr lang="en-IN" altLang="LID4096" sz="2000" dirty="0"/>
              <a:t>"&gt;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emp = new Array(3);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emp[0] = "John";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emp[1] = "TOM";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emp[2] = "Mike";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 err="1"/>
              <a:t>document.writeln</a:t>
            </a:r>
            <a:r>
              <a:rPr lang="en-IN" altLang="LID4096" sz="2000" dirty="0"/>
              <a:t>(emp[0]+"&lt;</a:t>
            </a:r>
            <a:r>
              <a:rPr lang="en-IN" altLang="LID4096" sz="2000" dirty="0" err="1"/>
              <a:t>br</a:t>
            </a:r>
            <a:r>
              <a:rPr lang="en-IN" altLang="LID4096" sz="2000" dirty="0"/>
              <a:t>&gt;");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 err="1"/>
              <a:t>document.writeln</a:t>
            </a:r>
            <a:r>
              <a:rPr lang="en-IN" altLang="LID4096" sz="2000" dirty="0"/>
              <a:t>(emp[1]+"&lt;</a:t>
            </a:r>
            <a:r>
              <a:rPr lang="en-IN" altLang="LID4096" sz="2000" dirty="0" err="1"/>
              <a:t>br</a:t>
            </a:r>
            <a:r>
              <a:rPr lang="en-IN" altLang="LID4096" sz="2000" dirty="0"/>
              <a:t>&gt;");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 err="1"/>
              <a:t>document.writeln</a:t>
            </a:r>
            <a:r>
              <a:rPr lang="en-IN" altLang="LID4096" sz="2000" dirty="0"/>
              <a:t>(emp[2]);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&lt;/script&gt;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&lt;/head&gt;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000" dirty="0"/>
              <a:t>&lt;/html&gt;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>
                <a:solidFill>
                  <a:srgbClr val="CC0000"/>
                </a:solidFill>
              </a:rPr>
              <a:t>……………………….. </a:t>
            </a:r>
            <a:r>
              <a:rPr lang="en-US" altLang="LID4096" sz="2000" dirty="0" err="1">
                <a:solidFill>
                  <a:srgbClr val="CC0000"/>
                </a:solidFill>
              </a:rPr>
              <a:t>emp.sort</a:t>
            </a:r>
            <a:r>
              <a:rPr lang="en-US" altLang="LID4096" sz="2000" dirty="0">
                <a:solidFill>
                  <a:srgbClr val="CC0000"/>
                </a:solidFill>
              </a:rPr>
              <a:t>()………………</a:t>
            </a:r>
            <a:endParaRPr lang="en-IN" altLang="LID4096" sz="2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Номер слайда 5">
            <a:extLst>
              <a:ext uri="{FF2B5EF4-FFF2-40B4-BE49-F238E27FC236}">
                <a16:creationId xmlns:a16="http://schemas.microsoft.com/office/drawing/2014/main" id="{EAA3DD85-55BD-452D-B9EA-027B3C38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DCA48C-B143-4AF3-BA84-60ACA3A5484B}" type="slidenum">
              <a:rPr lang="en-US" altLang="LID4096"/>
              <a:pPr eaLnBrk="1" hangingPunct="1"/>
              <a:t>37</a:t>
            </a:fld>
            <a:endParaRPr lang="en-US" altLang="LID4096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04E38C9E-8131-4D7A-AEB6-708207D56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0643" y="2139885"/>
            <a:ext cx="9070157" cy="398627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var</a:t>
            </a:r>
            <a:r>
              <a:rPr lang="en-US" sz="2000" dirty="0">
                <a:solidFill>
                  <a:srgbClr val="006600"/>
                </a:solidFill>
              </a:rPr>
              <a:t> x;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var</a:t>
            </a:r>
            <a:r>
              <a:rPr lang="en-US" sz="2000" dirty="0">
                <a:solidFill>
                  <a:srgbClr val="006600"/>
                </a:solidFill>
              </a:rPr>
              <a:t> </a:t>
            </a:r>
            <a:r>
              <a:rPr lang="en-US" sz="2000" dirty="0" err="1">
                <a:solidFill>
                  <a:srgbClr val="006600"/>
                </a:solidFill>
              </a:rPr>
              <a:t>mycars</a:t>
            </a:r>
            <a:r>
              <a:rPr lang="en-US" sz="2000" dirty="0">
                <a:solidFill>
                  <a:srgbClr val="006600"/>
                </a:solidFill>
              </a:rPr>
              <a:t> = new Array();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mycars</a:t>
            </a:r>
            <a:r>
              <a:rPr lang="en-US" sz="2000" dirty="0">
                <a:solidFill>
                  <a:srgbClr val="006600"/>
                </a:solidFill>
              </a:rPr>
              <a:t>[0] = "Volvo";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mycars</a:t>
            </a:r>
            <a:r>
              <a:rPr lang="en-US" sz="2000" dirty="0">
                <a:solidFill>
                  <a:srgbClr val="006600"/>
                </a:solidFill>
              </a:rPr>
              <a:t>[1] = "BMW";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mycars</a:t>
            </a:r>
            <a:r>
              <a:rPr lang="en-US" sz="2000" dirty="0">
                <a:solidFill>
                  <a:srgbClr val="006600"/>
                </a:solidFill>
              </a:rPr>
              <a:t>[2] = "</a:t>
            </a:r>
            <a:r>
              <a:rPr lang="en-US" sz="2000" dirty="0" err="1">
                <a:solidFill>
                  <a:srgbClr val="006600"/>
                </a:solidFill>
              </a:rPr>
              <a:t>Toyata</a:t>
            </a:r>
            <a:r>
              <a:rPr lang="en-US" sz="2000" dirty="0">
                <a:solidFill>
                  <a:srgbClr val="006600"/>
                </a:solidFill>
              </a:rPr>
              <a:t>";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mycars</a:t>
            </a:r>
            <a:r>
              <a:rPr lang="en-US" sz="2000" dirty="0">
                <a:solidFill>
                  <a:srgbClr val="006600"/>
                </a:solidFill>
              </a:rPr>
              <a:t>[5] = "Mercedes";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6600"/>
                </a:solidFill>
              </a:rPr>
              <a:t>for (x in </a:t>
            </a:r>
            <a:r>
              <a:rPr lang="en-US" sz="2000" dirty="0" err="1">
                <a:solidFill>
                  <a:srgbClr val="006600"/>
                </a:solidFill>
              </a:rPr>
              <a:t>mycars</a:t>
            </a:r>
            <a:r>
              <a:rPr lang="en-US" sz="2000" dirty="0">
                <a:solidFill>
                  <a:srgbClr val="0066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document.write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mycars</a:t>
            </a:r>
            <a:r>
              <a:rPr lang="en-US" sz="2000" dirty="0">
                <a:solidFill>
                  <a:srgbClr val="006600"/>
                </a:solidFill>
              </a:rPr>
              <a:t>[x] + "&lt;</a:t>
            </a:r>
            <a:r>
              <a:rPr lang="en-US" sz="2000" dirty="0" err="1">
                <a:solidFill>
                  <a:srgbClr val="006600"/>
                </a:solidFill>
              </a:rPr>
              <a:t>br</a:t>
            </a:r>
            <a:r>
              <a:rPr lang="en-US" sz="2000" dirty="0">
                <a:solidFill>
                  <a:srgbClr val="006600"/>
                </a:solidFill>
              </a:rPr>
              <a:t> /&gt;");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>
                <a:solidFill>
                  <a:srgbClr val="006600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Номер слайда 5">
            <a:extLst>
              <a:ext uri="{FF2B5EF4-FFF2-40B4-BE49-F238E27FC236}">
                <a16:creationId xmlns:a16="http://schemas.microsoft.com/office/drawing/2014/main" id="{39FB73BC-C807-4C81-9BEE-6099BFD9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C434A0-DAC9-4ABA-9900-8199914DAFC3}" type="slidenum">
              <a:rPr lang="en-US" altLang="LID4096"/>
              <a:pPr eaLnBrk="1" hangingPunct="1"/>
              <a:t>38</a:t>
            </a:fld>
            <a:endParaRPr lang="en-US" altLang="LID4096"/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94CBE953-D9E7-4B05-99FD-5B280457AC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LID4096" sz="3600" b="1" dirty="0">
                <a:solidFill>
                  <a:srgbClr val="FFC000"/>
                </a:solidFill>
              </a:rPr>
              <a:t>Java script try/catch</a:t>
            </a:r>
          </a:p>
        </p:txBody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6418FD07-7DFF-46CE-ABB3-4B7B7EC2B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sz="2400" dirty="0"/>
          </a:p>
          <a:p>
            <a:pPr eaLnBrk="1" hangingPunct="1">
              <a:lnSpc>
                <a:spcPct val="80000"/>
              </a:lnSpc>
            </a:pPr>
            <a:r>
              <a:rPr lang="ru-RU" altLang="LID4096" sz="2000" dirty="0" err="1"/>
              <a:t>Try</a:t>
            </a:r>
            <a:r>
              <a:rPr lang="ru-RU" altLang="LID4096" sz="2000" dirty="0"/>
              <a:t> ... </a:t>
            </a:r>
            <a:r>
              <a:rPr lang="ru-RU" altLang="LID4096" sz="2000" dirty="0" err="1"/>
              <a:t>Catch</a:t>
            </a:r>
            <a:r>
              <a:rPr lang="ru-RU" altLang="LID4096" sz="2000" dirty="0"/>
              <a:t> позволяет проверить блок кода на наличие ошибок.</a:t>
            </a:r>
            <a:r>
              <a:rPr lang="en-US" altLang="LID4096" sz="2000" dirty="0"/>
              <a:t> </a:t>
            </a:r>
            <a:r>
              <a:rPr lang="ru-RU" altLang="LID4096" sz="2000" dirty="0"/>
              <a:t>Попытка блок содержит код, который будет работать, а блок улов содержит код, который будет выполнен, если произошла ошибка.</a:t>
            </a: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try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//Run some code 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catch(err)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//Handle errors here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 }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Номер слайда 5">
            <a:extLst>
              <a:ext uri="{FF2B5EF4-FFF2-40B4-BE49-F238E27FC236}">
                <a16:creationId xmlns:a16="http://schemas.microsoft.com/office/drawing/2014/main" id="{71EFFB85-D8F1-4159-95CB-269A4563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08B1BF3-68AD-486E-9B47-3DC719B5B6F3}" type="slidenum">
              <a:rPr lang="en-US" altLang="LID4096"/>
              <a:pPr eaLnBrk="1" hangingPunct="1"/>
              <a:t>39</a:t>
            </a:fld>
            <a:endParaRPr lang="en-US" altLang="LID4096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4B0A86F-EE08-4797-8A89-A5FEC08DF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546" y="2158738"/>
            <a:ext cx="9315254" cy="396742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sz="20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2000" b="1" dirty="0">
                <a:solidFill>
                  <a:schemeClr val="accent2"/>
                </a:solidFill>
              </a:rPr>
              <a:t>Error demo : 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function message()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>
                <a:solidFill>
                  <a:srgbClr val="CC0000"/>
                </a:solidFill>
              </a:rPr>
              <a:t>addalert</a:t>
            </a:r>
            <a:r>
              <a:rPr lang="en-US" altLang="LID4096" sz="2000" dirty="0">
                <a:solidFill>
                  <a:srgbClr val="006600"/>
                </a:solidFill>
              </a:rPr>
              <a:t>("Welcome guest!");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&lt;input type="button" value="View message" onclick="message()" /&gt;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E5F71C-2938-4D19-BD78-1A694C14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Adding a button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0E880E-A2B0-4B45-B44C-165484835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884" y="2402622"/>
            <a:ext cx="4029637" cy="25530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D82294-36DF-4B6F-BDB2-5ADEC36B4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549" y="2301003"/>
            <a:ext cx="7477567" cy="26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637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Номер слайда 5">
            <a:extLst>
              <a:ext uri="{FF2B5EF4-FFF2-40B4-BE49-F238E27FC236}">
                <a16:creationId xmlns:a16="http://schemas.microsoft.com/office/drawing/2014/main" id="{799CB7DC-7B33-4E78-8684-28FD3719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9EFCBE-E949-403E-B1A0-292A80E4C6DA}" type="slidenum">
              <a:rPr lang="en-US" altLang="LID4096"/>
              <a:pPr eaLnBrk="1" hangingPunct="1"/>
              <a:t>40</a:t>
            </a:fld>
            <a:endParaRPr lang="en-US" altLang="LID4096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9E76ECD-C881-4ED6-9BC9-F0ED7F0FA0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2936" y="2187019"/>
            <a:ext cx="9107864" cy="393914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b="1" dirty="0">
                <a:solidFill>
                  <a:schemeClr val="accent2"/>
                </a:solidFill>
              </a:rPr>
              <a:t>Handle the error (use of try/catch block)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function message()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try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</a:t>
            </a:r>
            <a:r>
              <a:rPr lang="en-US" altLang="LID4096" b="1" dirty="0" err="1">
                <a:solidFill>
                  <a:srgbClr val="006600"/>
                </a:solidFill>
              </a:rPr>
              <a:t>addalert</a:t>
            </a:r>
            <a:r>
              <a:rPr lang="en-US" altLang="LID4096" b="1" dirty="0">
                <a:solidFill>
                  <a:srgbClr val="006600"/>
                </a:solidFill>
              </a:rPr>
              <a:t>("Welcome guest!");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catch(err)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txt="</a:t>
            </a:r>
            <a:r>
              <a:rPr lang="ru-RU" altLang="LID4096" b="1" dirty="0">
                <a:solidFill>
                  <a:srgbClr val="006600"/>
                </a:solidFill>
              </a:rPr>
              <a:t>Ошибке на этой странице.\</a:t>
            </a:r>
            <a:r>
              <a:rPr lang="en-US" altLang="LID4096" b="1" dirty="0">
                <a:solidFill>
                  <a:srgbClr val="006600"/>
                </a:solidFill>
              </a:rPr>
              <a:t>n\n";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txt+=" </a:t>
            </a:r>
            <a:r>
              <a:rPr lang="ru-RU" altLang="LID4096" b="1" dirty="0">
                <a:solidFill>
                  <a:srgbClr val="006600"/>
                </a:solidFill>
              </a:rPr>
              <a:t>Описание ошибки : " + </a:t>
            </a:r>
            <a:r>
              <a:rPr lang="en-US" altLang="LID4096" b="1" dirty="0" err="1">
                <a:solidFill>
                  <a:srgbClr val="006600"/>
                </a:solidFill>
              </a:rPr>
              <a:t>err.description</a:t>
            </a:r>
            <a:r>
              <a:rPr lang="en-US" altLang="LID4096" b="1" dirty="0">
                <a:solidFill>
                  <a:srgbClr val="006600"/>
                </a:solidFill>
              </a:rPr>
              <a:t> + "\n\n";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txt+="Click OK to continue.\n\n";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alert(txt);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Номер слайда 5">
            <a:extLst>
              <a:ext uri="{FF2B5EF4-FFF2-40B4-BE49-F238E27FC236}">
                <a16:creationId xmlns:a16="http://schemas.microsoft.com/office/drawing/2014/main" id="{57356624-6874-4B84-AC69-BAF11413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811F23-67C9-49D1-B85E-DAFE1E9881AB}" type="slidenum">
              <a:rPr lang="en-US" altLang="LID4096"/>
              <a:pPr eaLnBrk="1" hangingPunct="1"/>
              <a:t>41</a:t>
            </a:fld>
            <a:endParaRPr lang="en-US" altLang="LID4096"/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1A1A3AAF-2EA3-4D56-AC94-2FBA00A04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LID4096" sz="3600" b="1" dirty="0">
                <a:solidFill>
                  <a:srgbClr val="FFC000"/>
                </a:solidFill>
              </a:rPr>
              <a:t>Обработка событий</a:t>
            </a:r>
            <a:endParaRPr lang="en-US" altLang="LID4096" sz="3600" b="1" dirty="0">
              <a:solidFill>
                <a:srgbClr val="FFC000"/>
              </a:solidFill>
            </a:endParaRP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5F35A7AD-35B1-480F-A17C-AF94248CD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LID4096" sz="2400" dirty="0"/>
          </a:p>
          <a:p>
            <a:pPr eaLnBrk="1" hangingPunct="1"/>
            <a:endParaRPr lang="en-US" altLang="LID4096" sz="2400" dirty="0"/>
          </a:p>
          <a:p>
            <a:pPr eaLnBrk="1" hangingPunct="1"/>
            <a:r>
              <a:rPr lang="ru-RU" altLang="LID4096" sz="2400" dirty="0"/>
              <a:t>Каждый элемент на веб-странице имеет определенные события, которые могут вызвать функции JavaScript. Например, мы можем использовать событие </a:t>
            </a:r>
            <a:r>
              <a:rPr lang="ru-RU" altLang="LID4096" sz="2400" dirty="0" err="1"/>
              <a:t>OnClick</a:t>
            </a:r>
            <a:r>
              <a:rPr lang="ru-RU" altLang="LID4096" sz="2400" dirty="0"/>
              <a:t> из элемента кнопки, чтобы указать, что функция будет работать, когда пользователь нажимает на кнопку. Определим события в HTML тегов</a:t>
            </a:r>
            <a:endParaRPr lang="en-US" altLang="LID4096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Номер слайда 5">
            <a:extLst>
              <a:ext uri="{FF2B5EF4-FFF2-40B4-BE49-F238E27FC236}">
                <a16:creationId xmlns:a16="http://schemas.microsoft.com/office/drawing/2014/main" id="{AA121BF5-D740-4AEF-B101-AA139DD0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271BE7-6A3E-4FCD-8A94-E267C7279581}" type="slidenum">
              <a:rPr lang="en-US" altLang="LID4096"/>
              <a:pPr eaLnBrk="1" hangingPunct="1"/>
              <a:t>42</a:t>
            </a:fld>
            <a:endParaRPr lang="en-US" altLang="LID4096"/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90CF27E9-635A-4D45-BD02-A16A5B448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LID4096" sz="3600" b="1" dirty="0">
                <a:solidFill>
                  <a:srgbClr val="FFC000"/>
                </a:solidFill>
              </a:rPr>
              <a:t>Пример некоторых событий</a:t>
            </a:r>
            <a:endParaRPr lang="en-US" altLang="LID4096" sz="3600" b="1" dirty="0">
              <a:solidFill>
                <a:srgbClr val="FFC000"/>
              </a:solidFill>
            </a:endParaRPr>
          </a:p>
        </p:txBody>
      </p:sp>
      <p:sp>
        <p:nvSpPr>
          <p:cNvPr id="40965" name="Rectangle 3">
            <a:extLst>
              <a:ext uri="{FF2B5EF4-FFF2-40B4-BE49-F238E27FC236}">
                <a16:creationId xmlns:a16="http://schemas.microsoft.com/office/drawing/2014/main" id="{1AE1B9BC-0924-47D4-9881-537968FB7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ru-RU" sz="2400" dirty="0" err="1">
                <a:solidFill>
                  <a:srgbClr val="C00000"/>
                </a:solidFill>
              </a:rPr>
              <a:t>OnClick</a:t>
            </a:r>
            <a:r>
              <a:rPr lang="ru-RU" sz="2400" dirty="0"/>
              <a:t> событие происходит, когда объект получает нажал </a:t>
            </a:r>
          </a:p>
          <a:p>
            <a:pPr eaLnBrk="1" hangingPunct="1">
              <a:defRPr/>
            </a:pPr>
            <a:endParaRPr lang="ru-RU" sz="2400" dirty="0"/>
          </a:p>
          <a:p>
            <a:pPr marL="0" indent="0">
              <a:buNone/>
              <a:defRPr/>
            </a:pPr>
            <a:endParaRPr lang="ru-RU" sz="2400" dirty="0"/>
          </a:p>
          <a:p>
            <a:pPr eaLnBrk="1" hangingPunct="1">
              <a:defRPr/>
            </a:pPr>
            <a:r>
              <a:rPr lang="ru-RU" sz="2400" dirty="0" err="1">
                <a:solidFill>
                  <a:srgbClr val="C00000"/>
                </a:solidFill>
              </a:rPr>
              <a:t>ondbclick</a:t>
            </a:r>
            <a:r>
              <a:rPr lang="ru-RU" sz="2400" dirty="0"/>
              <a:t> событие используется для двойной щелчок</a:t>
            </a:r>
            <a:endParaRPr lang="en-US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Номер слайда 5">
            <a:extLst>
              <a:ext uri="{FF2B5EF4-FFF2-40B4-BE49-F238E27FC236}">
                <a16:creationId xmlns:a16="http://schemas.microsoft.com/office/drawing/2014/main" id="{F87FDBD3-90CE-44AD-BC2D-F95E6629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89332B-9956-48F5-9F42-D54F49556009}" type="slidenum">
              <a:rPr lang="en-US" altLang="LID4096"/>
              <a:pPr eaLnBrk="1" hangingPunct="1"/>
              <a:t>43</a:t>
            </a:fld>
            <a:endParaRPr lang="en-US" altLang="LID4096"/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36173D05-AA3A-4B21-B1DE-71CFC20A2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2363" y="2111604"/>
            <a:ext cx="9098437" cy="401456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chemeClr val="accent2"/>
                </a:solidFill>
              </a:rPr>
              <a:t>Некоторые событие тела</a:t>
            </a:r>
            <a:r>
              <a:rPr lang="en-US" sz="2800" b="1" dirty="0">
                <a:solidFill>
                  <a:schemeClr val="accent2"/>
                </a:solidFill>
              </a:rPr>
              <a:t> :</a:t>
            </a:r>
          </a:p>
          <a:p>
            <a:pPr eaLnBrk="1" hangingPunct="1"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006600"/>
                </a:solidFill>
              </a:rPr>
              <a:t>onresize</a:t>
            </a:r>
            <a:r>
              <a:rPr lang="en-US" sz="2400" b="1" dirty="0">
                <a:solidFill>
                  <a:srgbClr val="006600"/>
                </a:solidFill>
              </a:rPr>
              <a:t>()</a:t>
            </a:r>
            <a:r>
              <a:rPr lang="en-US" sz="2400" dirty="0"/>
              <a:t> : </a:t>
            </a:r>
            <a:r>
              <a:rPr lang="ru-RU" sz="2400" dirty="0"/>
              <a:t>если вы хотите изменить размер документа, это событие генерируется.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C0000"/>
                </a:solidFill>
              </a:rPr>
              <a:t>&lt;body </a:t>
            </a:r>
            <a:r>
              <a:rPr lang="en-US" sz="2400" dirty="0" err="1">
                <a:solidFill>
                  <a:srgbClr val="CC0000"/>
                </a:solidFill>
              </a:rPr>
              <a:t>onresize</a:t>
            </a:r>
            <a:r>
              <a:rPr lang="en-US" sz="2400" dirty="0">
                <a:solidFill>
                  <a:srgbClr val="CC0000"/>
                </a:solidFill>
              </a:rPr>
              <a:t> = "</a:t>
            </a:r>
            <a:r>
              <a:rPr lang="en-US" sz="2400" dirty="0" err="1">
                <a:solidFill>
                  <a:srgbClr val="CC0000"/>
                </a:solidFill>
              </a:rPr>
              <a:t>func</a:t>
            </a:r>
            <a:r>
              <a:rPr lang="en-US" sz="2400" dirty="0">
                <a:solidFill>
                  <a:srgbClr val="CC0000"/>
                </a:solidFill>
              </a:rPr>
              <a:t>()" &gt;</a:t>
            </a:r>
          </a:p>
          <a:p>
            <a:pPr eaLnBrk="1" hangingPunct="1">
              <a:defRPr/>
            </a:pPr>
            <a:endParaRPr lang="en-US" sz="2400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006600"/>
                </a:solidFill>
              </a:rPr>
              <a:t>onload</a:t>
            </a:r>
            <a:r>
              <a:rPr lang="en-US" sz="2400" b="1" dirty="0">
                <a:solidFill>
                  <a:srgbClr val="006600"/>
                </a:solidFill>
              </a:rPr>
              <a:t>()</a:t>
            </a:r>
            <a:r>
              <a:rPr lang="en-US" sz="2400" dirty="0"/>
              <a:t> : </a:t>
            </a:r>
            <a:r>
              <a:rPr lang="ru-RU" sz="2400" dirty="0"/>
              <a:t>Это событие генерируется, когда мы загружаем или откроем документ в браузере</a:t>
            </a:r>
            <a:r>
              <a:rPr lang="en-US" sz="2400" dirty="0"/>
              <a:t>.</a:t>
            </a:r>
            <a:endParaRPr lang="ru-RU" sz="2400" dirty="0"/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C0000"/>
                </a:solidFill>
              </a:rPr>
              <a:t>&lt;body </a:t>
            </a:r>
            <a:r>
              <a:rPr lang="en-US" sz="2400" dirty="0" err="1">
                <a:solidFill>
                  <a:srgbClr val="CC0000"/>
                </a:solidFill>
              </a:rPr>
              <a:t>onload</a:t>
            </a:r>
            <a:r>
              <a:rPr lang="en-US" sz="2400" dirty="0">
                <a:solidFill>
                  <a:srgbClr val="CC0000"/>
                </a:solidFill>
              </a:rPr>
              <a:t> = "</a:t>
            </a:r>
            <a:r>
              <a:rPr lang="en-US" sz="2400" dirty="0" err="1">
                <a:solidFill>
                  <a:srgbClr val="CC0000"/>
                </a:solidFill>
              </a:rPr>
              <a:t>func</a:t>
            </a:r>
            <a:r>
              <a:rPr lang="en-US" sz="2400" dirty="0">
                <a:solidFill>
                  <a:srgbClr val="CC0000"/>
                </a:solidFill>
              </a:rPr>
              <a:t>()" &gt;</a:t>
            </a:r>
          </a:p>
          <a:p>
            <a:pPr eaLnBrk="1" hangingPunct="1">
              <a:defRPr/>
            </a:pPr>
            <a:endParaRPr lang="en-US" sz="2400" dirty="0">
              <a:solidFill>
                <a:srgbClr val="CC0000"/>
              </a:solidFill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rgbClr val="006600"/>
                </a:solidFill>
              </a:rPr>
              <a:t>onunload</a:t>
            </a:r>
            <a:r>
              <a:rPr lang="en-US" sz="2400" b="1" dirty="0">
                <a:solidFill>
                  <a:srgbClr val="006600"/>
                </a:solidFill>
              </a:rPr>
              <a:t>()</a:t>
            </a:r>
            <a:r>
              <a:rPr lang="en-US" sz="2400" dirty="0"/>
              <a:t> :  </a:t>
            </a:r>
            <a:r>
              <a:rPr lang="ru-RU" sz="2400" dirty="0"/>
              <a:t>Это событие генерируется, когда мы закрываем документ в браузере.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CC0000"/>
                </a:solidFill>
              </a:rPr>
              <a:t>&lt;body </a:t>
            </a:r>
            <a:r>
              <a:rPr lang="en-US" sz="2400" dirty="0" err="1">
                <a:solidFill>
                  <a:srgbClr val="CC0000"/>
                </a:solidFill>
              </a:rPr>
              <a:t>onunload</a:t>
            </a:r>
            <a:r>
              <a:rPr lang="en-US" sz="2400" dirty="0">
                <a:solidFill>
                  <a:srgbClr val="CC0000"/>
                </a:solidFill>
              </a:rPr>
              <a:t> = "</a:t>
            </a:r>
            <a:r>
              <a:rPr lang="en-US" sz="2400" dirty="0" err="1">
                <a:solidFill>
                  <a:srgbClr val="CC0000"/>
                </a:solidFill>
              </a:rPr>
              <a:t>func</a:t>
            </a:r>
            <a:r>
              <a:rPr lang="en-US" sz="2400" dirty="0">
                <a:solidFill>
                  <a:srgbClr val="CC0000"/>
                </a:solidFill>
              </a:rPr>
              <a:t>()" &gt;</a:t>
            </a:r>
          </a:p>
          <a:p>
            <a:pPr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Номер слайда 5">
            <a:extLst>
              <a:ext uri="{FF2B5EF4-FFF2-40B4-BE49-F238E27FC236}">
                <a16:creationId xmlns:a16="http://schemas.microsoft.com/office/drawing/2014/main" id="{DE49CFCD-C395-4A48-98D8-5CABD3CEC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FCB0B57-F422-4DCD-8333-42A92FE23B62}" type="slidenum">
              <a:rPr lang="en-US" altLang="LID4096"/>
              <a:pPr eaLnBrk="1" hangingPunct="1"/>
              <a:t>44</a:t>
            </a:fld>
            <a:endParaRPr lang="en-US" altLang="LID4096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F38B836-49C2-46A0-87DD-6E7753EFC4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9814" y="2121031"/>
            <a:ext cx="9220986" cy="4005133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LID4096" sz="2400" b="1" dirty="0" err="1">
                <a:solidFill>
                  <a:schemeClr val="accent2"/>
                </a:solidFill>
              </a:rPr>
              <a:t>onselect</a:t>
            </a:r>
            <a:r>
              <a:rPr lang="en-US" altLang="LID4096" sz="2400" b="1" dirty="0">
                <a:solidFill>
                  <a:schemeClr val="accent2"/>
                </a:solidFill>
              </a:rPr>
              <a:t>() Event :</a:t>
            </a:r>
            <a:r>
              <a:rPr lang="en-US" altLang="LID4096" sz="2400" dirty="0"/>
              <a:t> </a:t>
            </a:r>
            <a:r>
              <a:rPr lang="ru-RU" altLang="LID4096" sz="2400" dirty="0"/>
              <a:t>Это событие относится на текстовое поле и области текста, когда пользователь хочет выделить.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&lt;form&gt;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</a:t>
            </a:r>
            <a:r>
              <a:rPr lang="en-IN" altLang="LID4096" sz="2400" dirty="0" err="1"/>
              <a:t>textarea</a:t>
            </a:r>
            <a:r>
              <a:rPr lang="en-IN" altLang="LID4096" sz="2400" dirty="0"/>
              <a:t> cols="20" rows="5“ </a:t>
            </a:r>
            <a:r>
              <a:rPr lang="en-IN" altLang="LID4096" sz="2400" b="1" dirty="0" err="1">
                <a:solidFill>
                  <a:srgbClr val="CC0000"/>
                </a:solidFill>
              </a:rPr>
              <a:t>onselect</a:t>
            </a:r>
            <a:r>
              <a:rPr lang="en-IN" altLang="LID4096" sz="2400" dirty="0">
                <a:solidFill>
                  <a:srgbClr val="CC0000"/>
                </a:solidFill>
              </a:rPr>
              <a:t>="</a:t>
            </a:r>
            <a:r>
              <a:rPr lang="en-IN" altLang="LID4096" sz="2400" dirty="0" err="1">
                <a:solidFill>
                  <a:srgbClr val="CC0000"/>
                </a:solidFill>
              </a:rPr>
              <a:t>func</a:t>
            </a:r>
            <a:r>
              <a:rPr lang="en-IN" altLang="LID4096" sz="2400" dirty="0">
                <a:solidFill>
                  <a:srgbClr val="CC0000"/>
                </a:solidFill>
              </a:rPr>
              <a:t>()"&gt;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Hello world! Please select me !!!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</a:t>
            </a:r>
            <a:r>
              <a:rPr lang="en-IN" altLang="LID4096" sz="2400" dirty="0" err="1"/>
              <a:t>textarea</a:t>
            </a:r>
            <a:r>
              <a:rPr lang="en-IN" altLang="LID4096" sz="2400" dirty="0"/>
              <a:t>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&lt;/form&gt;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&lt;/body&gt;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/>
              <a:t>&lt;/html&gt;</a:t>
            </a:r>
          </a:p>
          <a:p>
            <a:pPr eaLnBrk="1" hangingPunct="1">
              <a:lnSpc>
                <a:spcPct val="90000"/>
              </a:lnSpc>
            </a:pPr>
            <a:endParaRPr lang="en-US" altLang="LID4096" sz="2400" dirty="0"/>
          </a:p>
          <a:p>
            <a:pPr eaLnBrk="1" hangingPunct="1">
              <a:lnSpc>
                <a:spcPct val="90000"/>
              </a:lnSpc>
            </a:pPr>
            <a:r>
              <a:rPr lang="en-US" altLang="LID4096" sz="2400" dirty="0"/>
              <a:t>&lt;input type="text"  value="Hello world!"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LID4096" sz="2400" b="1" dirty="0">
                <a:solidFill>
                  <a:srgbClr val="CC0000"/>
                </a:solidFill>
              </a:rPr>
              <a:t>    </a:t>
            </a:r>
            <a:r>
              <a:rPr lang="en-US" altLang="LID4096" sz="2400" b="1" dirty="0" err="1">
                <a:solidFill>
                  <a:srgbClr val="CC0000"/>
                </a:solidFill>
              </a:rPr>
              <a:t>onselect</a:t>
            </a:r>
            <a:r>
              <a:rPr lang="en-US" altLang="LID4096" sz="2400" dirty="0"/>
              <a:t>="alert('You have selected some of the text.')"&gt;</a:t>
            </a:r>
            <a:endParaRPr lang="en-IN" altLang="LID4096" sz="2400" dirty="0"/>
          </a:p>
          <a:p>
            <a:pPr eaLnBrk="1" hangingPunct="1">
              <a:lnSpc>
                <a:spcPct val="90000"/>
              </a:lnSpc>
            </a:pPr>
            <a:endParaRPr lang="en-IN" altLang="LID4096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Номер слайда 5">
            <a:extLst>
              <a:ext uri="{FF2B5EF4-FFF2-40B4-BE49-F238E27FC236}">
                <a16:creationId xmlns:a16="http://schemas.microsoft.com/office/drawing/2014/main" id="{A2DD35DB-5DCD-4808-A0E8-50A7B04C9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2DE311-416C-4C45-B3E5-48F01BB62F18}" type="slidenum">
              <a:rPr lang="en-US" altLang="LID4096"/>
              <a:pPr eaLnBrk="1" hangingPunct="1"/>
              <a:t>45</a:t>
            </a:fld>
            <a:endParaRPr lang="en-US" altLang="LID4096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59F5457-A110-4934-8E85-BBE5FDC6A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923068"/>
            <a:ext cx="9586274" cy="455393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b="1" dirty="0"/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&lt;HTML&gt;&lt;HEAD&gt;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 &lt;SCRIPT LANGUAGE="JavaScript"&gt;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function compute(form)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if (confirm("Are you sure?"))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</a:t>
            </a:r>
            <a:r>
              <a:rPr lang="en-US" altLang="LID4096" b="1" dirty="0" err="1">
                <a:solidFill>
                  <a:srgbClr val="006600"/>
                </a:solidFill>
              </a:rPr>
              <a:t>form.result.value</a:t>
            </a:r>
            <a:r>
              <a:rPr lang="en-US" altLang="LID4096" b="1" dirty="0">
                <a:solidFill>
                  <a:srgbClr val="006600"/>
                </a:solidFill>
              </a:rPr>
              <a:t> = </a:t>
            </a:r>
            <a:r>
              <a:rPr lang="en-US" altLang="LID4096" b="1" dirty="0">
                <a:solidFill>
                  <a:srgbClr val="CC0000"/>
                </a:solidFill>
              </a:rPr>
              <a:t>eval</a:t>
            </a:r>
            <a:r>
              <a:rPr lang="en-US" altLang="LID4096" b="1" dirty="0">
                <a:solidFill>
                  <a:schemeClr val="accent2"/>
                </a:solidFill>
              </a:rPr>
              <a:t>(</a:t>
            </a:r>
            <a:r>
              <a:rPr lang="en-US" altLang="LID4096" b="1" dirty="0" err="1">
                <a:solidFill>
                  <a:schemeClr val="accent2"/>
                </a:solidFill>
              </a:rPr>
              <a:t>form.expr.value</a:t>
            </a:r>
            <a:r>
              <a:rPr lang="en-US" altLang="LID4096" b="1" dirty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 alert("Please come back again.")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   &lt;/SCRIPT&gt;  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  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   &lt;FORM&gt;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Enter an expression: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&lt;INPUT TYPE="text" NAME="expr" SIZE=15 &gt;&lt;BR&gt;&lt;BR&gt;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&lt;INPUT TYPE="button" VALUE="Calculate" </a:t>
            </a:r>
            <a:r>
              <a:rPr lang="en-US" altLang="LID4096" b="1" dirty="0">
                <a:solidFill>
                  <a:srgbClr val="006600"/>
                </a:solidFill>
              </a:rPr>
              <a:t>ONCLICK="compute(</a:t>
            </a:r>
            <a:r>
              <a:rPr lang="en-US" altLang="LID4096" b="1" dirty="0" err="1">
                <a:solidFill>
                  <a:srgbClr val="006600"/>
                </a:solidFill>
              </a:rPr>
              <a:t>this.form</a:t>
            </a:r>
            <a:r>
              <a:rPr lang="en-US" altLang="LID4096" b="1" dirty="0">
                <a:solidFill>
                  <a:srgbClr val="006600"/>
                </a:solidFill>
              </a:rPr>
              <a:t>)"&gt;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&lt;BR&gt;&lt;BR&gt;&lt;BR&gt;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 Result: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&lt;INPUT TYPE="text" NAME="result" SIZE=15 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/>
              <a:t>&lt;/FORM&gt;&lt;/BODY&gt;&lt;/HTML&gt;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b="1" dirty="0"/>
          </a:p>
          <a:p>
            <a:pPr eaLnBrk="1" hangingPunct="1">
              <a:lnSpc>
                <a:spcPct val="80000"/>
              </a:lnSpc>
            </a:pPr>
            <a:endParaRPr lang="en-US" altLang="LID4096" dirty="0"/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7D9FD625-5AD2-4F6C-9754-D322750D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100" y="1923068"/>
            <a:ext cx="3505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Номер слайда 5">
            <a:extLst>
              <a:ext uri="{FF2B5EF4-FFF2-40B4-BE49-F238E27FC236}">
                <a16:creationId xmlns:a16="http://schemas.microsoft.com/office/drawing/2014/main" id="{57F77C9A-B581-41F5-A3D0-3F35B1FDF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AA9745-9022-4088-ABAE-D8686CB5FCC0}" type="slidenum">
              <a:rPr lang="en-US" altLang="LID4096"/>
              <a:pPr eaLnBrk="1" hangingPunct="1"/>
              <a:t>46</a:t>
            </a:fld>
            <a:endParaRPr lang="en-US" altLang="LID4096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FCE3CFDF-6427-4A17-9527-239EC6F7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680" y="2026763"/>
            <a:ext cx="9268120" cy="4099401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b="1" dirty="0" err="1">
                <a:solidFill>
                  <a:srgbClr val="CC0000"/>
                </a:solidFill>
              </a:rPr>
              <a:t>OnChange</a:t>
            </a:r>
            <a:r>
              <a:rPr lang="en-US" altLang="LID4096" sz="2000" b="1" dirty="0">
                <a:solidFill>
                  <a:srgbClr val="CC0000"/>
                </a:solidFill>
              </a:rPr>
              <a:t> </a:t>
            </a:r>
            <a:r>
              <a:rPr lang="ru-RU" altLang="LID4096" sz="2000" b="1" dirty="0">
                <a:solidFill>
                  <a:srgbClr val="CC0000"/>
                </a:solidFill>
              </a:rPr>
              <a:t>событие </a:t>
            </a:r>
            <a:r>
              <a:rPr lang="en-US" altLang="LID4096" sz="2000" dirty="0"/>
              <a:t>: </a:t>
            </a:r>
            <a:r>
              <a:rPr lang="ru-RU" altLang="LID4096" sz="2000" dirty="0"/>
              <a:t>Мероприятие </a:t>
            </a:r>
            <a:r>
              <a:rPr lang="ru-RU" altLang="LID4096" sz="2000" dirty="0" err="1"/>
              <a:t>OnChange</a:t>
            </a:r>
            <a:r>
              <a:rPr lang="ru-RU" altLang="LID4096" sz="2000" dirty="0"/>
              <a:t> возникает всякий раз, когда изменяется элемент формы. Это может произойти, когда содержимое текстового элемента управления изменениями, или когда выбор в выборе изменений список</a:t>
            </a:r>
            <a:r>
              <a:rPr lang="en-US" altLang="LID4096" sz="20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endParaRPr lang="en-US" altLang="LID4096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&lt;SCRIPT LANGUAGE="JavaScript"&gt;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function </a:t>
            </a:r>
            <a:r>
              <a:rPr lang="en-US" altLang="LID4096" sz="1600" b="1" dirty="0" err="1">
                <a:solidFill>
                  <a:schemeClr val="accent2"/>
                </a:solidFill>
              </a:rPr>
              <a:t>checkNum</a:t>
            </a:r>
            <a:r>
              <a:rPr lang="en-US" altLang="LID4096" sz="1600" b="1" dirty="0">
                <a:solidFill>
                  <a:schemeClr val="accent2"/>
                </a:solidFill>
              </a:rPr>
              <a:t>(num)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 if (num == "")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alert("Please enter a number");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return false;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if (</a:t>
            </a:r>
            <a:r>
              <a:rPr lang="en-US" altLang="LID4096" sz="1600" b="1" dirty="0" err="1">
                <a:solidFill>
                  <a:schemeClr val="accent2"/>
                </a:solidFill>
              </a:rPr>
              <a:t>isNaN</a:t>
            </a:r>
            <a:r>
              <a:rPr lang="en-US" altLang="LID4096" sz="1600" b="1" dirty="0">
                <a:solidFill>
                  <a:schemeClr val="accent2"/>
                </a:solidFill>
              </a:rPr>
              <a:t> (num))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alert("Please enter a numeric value");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return false;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Номер слайда 5">
            <a:extLst>
              <a:ext uri="{FF2B5EF4-FFF2-40B4-BE49-F238E27FC236}">
                <a16:creationId xmlns:a16="http://schemas.microsoft.com/office/drawing/2014/main" id="{2B56579B-C13B-4F20-BC36-DCBCC194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5BB4DA-085C-432F-A60F-C98586EE05AC}" type="slidenum">
              <a:rPr lang="en-US" altLang="LID4096"/>
              <a:pPr eaLnBrk="1" hangingPunct="1"/>
              <a:t>47</a:t>
            </a:fld>
            <a:endParaRPr lang="en-US" altLang="LID4096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07D2348-4B04-479A-B7C7-96E95A10E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8730" y="1989056"/>
            <a:ext cx="9532070" cy="41371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else alert ("Thank you");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	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	   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&lt;BODY </a:t>
            </a:r>
            <a:r>
              <a:rPr lang="en-US" altLang="LID4096" b="1" dirty="0" err="1">
                <a:solidFill>
                  <a:schemeClr val="accent2"/>
                </a:solidFill>
              </a:rPr>
              <a:t>bgColor</a:t>
            </a:r>
            <a:r>
              <a:rPr lang="en-US" altLang="LID4096" b="1" dirty="0">
                <a:solidFill>
                  <a:schemeClr val="accent2"/>
                </a:solidFill>
              </a:rPr>
              <a:t> = white&gt;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 &lt;FORM&gt;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	Please enter a number: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&lt;INPUT type = text size = 5 </a:t>
            </a:r>
            <a:r>
              <a:rPr lang="en-US" altLang="LID4096" b="1" dirty="0" err="1">
                <a:solidFill>
                  <a:schemeClr val="accent2"/>
                </a:solidFill>
              </a:rPr>
              <a:t>onChange</a:t>
            </a:r>
            <a:r>
              <a:rPr lang="en-US" altLang="LID4096" b="1" dirty="0">
                <a:solidFill>
                  <a:schemeClr val="accent2"/>
                </a:solidFill>
              </a:rPr>
              <a:t>="</a:t>
            </a:r>
            <a:r>
              <a:rPr lang="en-US" altLang="LID4096" b="1" dirty="0" err="1">
                <a:solidFill>
                  <a:schemeClr val="accent2"/>
                </a:solidFill>
              </a:rPr>
              <a:t>checkNum</a:t>
            </a:r>
            <a:r>
              <a:rPr lang="en-US" altLang="LID4096" b="1" dirty="0">
                <a:solidFill>
                  <a:schemeClr val="accent2"/>
                </a:solidFill>
              </a:rPr>
              <a:t>(</a:t>
            </a:r>
            <a:r>
              <a:rPr lang="en-US" altLang="LID4096" b="1" dirty="0" err="1">
                <a:solidFill>
                  <a:schemeClr val="accent2"/>
                </a:solidFill>
              </a:rPr>
              <a:t>this.value</a:t>
            </a:r>
            <a:r>
              <a:rPr lang="en-US" altLang="LID4096" b="1" dirty="0">
                <a:solidFill>
                  <a:schemeClr val="accent2"/>
                </a:solidFill>
              </a:rPr>
              <a:t>)"&gt;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 &lt;/FORM&gt;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b="1" dirty="0">
                <a:solidFill>
                  <a:schemeClr val="accent2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b="1" dirty="0">
              <a:solidFill>
                <a:schemeClr val="accent2"/>
              </a:solidFill>
            </a:endParaRPr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33F8CC66-CCD5-4E71-A555-2827C3AF7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24" y="1367673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>
            <a:extLst>
              <a:ext uri="{FF2B5EF4-FFF2-40B4-BE49-F238E27FC236}">
                <a16:creationId xmlns:a16="http://schemas.microsoft.com/office/drawing/2014/main" id="{8A57F7C6-BE0D-47C3-A253-4A1B17366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24" y="146681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>
            <a:extLst>
              <a:ext uri="{FF2B5EF4-FFF2-40B4-BE49-F238E27FC236}">
                <a16:creationId xmlns:a16="http://schemas.microsoft.com/office/drawing/2014/main" id="{0E4979E7-A3C2-4A91-90B9-479E415B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11" y="5148099"/>
            <a:ext cx="20288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>
            <a:extLst>
              <a:ext uri="{FF2B5EF4-FFF2-40B4-BE49-F238E27FC236}">
                <a16:creationId xmlns:a16="http://schemas.microsoft.com/office/drawing/2014/main" id="{02EB7916-39B0-4919-A315-385B018B9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008" y="4876800"/>
            <a:ext cx="1876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Номер слайда 5">
            <a:extLst>
              <a:ext uri="{FF2B5EF4-FFF2-40B4-BE49-F238E27FC236}">
                <a16:creationId xmlns:a16="http://schemas.microsoft.com/office/drawing/2014/main" id="{1E0B49EF-E5A5-4C27-AF13-F30603A5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238BAE-371A-48FE-B84F-C45C5992903B}" type="slidenum">
              <a:rPr lang="en-US" altLang="LID4096"/>
              <a:pPr eaLnBrk="1" hangingPunct="1"/>
              <a:t>48</a:t>
            </a:fld>
            <a:endParaRPr lang="en-US" altLang="LID4096"/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64E8BD8-6150-47D0-97D7-404483F061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718" y="1923068"/>
            <a:ext cx="9466082" cy="4203096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LID4096" sz="2000" b="1" dirty="0">
                <a:solidFill>
                  <a:schemeClr val="accent2"/>
                </a:solidFill>
              </a:rPr>
              <a:t>    </a:t>
            </a:r>
            <a:r>
              <a:rPr lang="en-US" altLang="LID4096" sz="2000" b="1" dirty="0" err="1">
                <a:solidFill>
                  <a:schemeClr val="accent2"/>
                </a:solidFill>
              </a:rPr>
              <a:t>onFocus</a:t>
            </a:r>
            <a:r>
              <a:rPr lang="en-US" altLang="LID4096" sz="2000" b="1" dirty="0">
                <a:solidFill>
                  <a:schemeClr val="accent2"/>
                </a:solidFill>
              </a:rPr>
              <a:t>: </a:t>
            </a:r>
            <a:r>
              <a:rPr lang="ru-RU" altLang="LID4096" sz="2000" dirty="0"/>
              <a:t>Мероприятие </a:t>
            </a:r>
            <a:r>
              <a:rPr lang="ru-RU" altLang="LID4096" sz="2000" dirty="0" err="1"/>
              <a:t>OnFocus</a:t>
            </a:r>
            <a:r>
              <a:rPr lang="ru-RU" altLang="LID4096" sz="2000" dirty="0"/>
              <a:t> отправляется всякий раз, когда элемент формы становится текущим элемент формы. Только тогда, когда элемент имеет фокус может это принимать ввод от пользователя.</a:t>
            </a: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b="1" dirty="0" err="1">
                <a:solidFill>
                  <a:schemeClr val="accent2"/>
                </a:solidFill>
              </a:rPr>
              <a:t>onBlur</a:t>
            </a:r>
            <a:r>
              <a:rPr lang="en-US" altLang="LID4096" sz="2000" b="1" dirty="0">
                <a:solidFill>
                  <a:schemeClr val="accent2"/>
                </a:solidFill>
              </a:rPr>
              <a:t>: </a:t>
            </a:r>
            <a:r>
              <a:rPr lang="ru-RU" altLang="LID4096" sz="2000" dirty="0"/>
              <a:t>Является противоположностью фокусе. Когда пользователь оставляет элемент формы, событие ONBLUR активируется</a:t>
            </a:r>
            <a:r>
              <a:rPr lang="en-US" altLang="LID4096" sz="2000" dirty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&lt;HTML&gt;&lt;HEAD&gt;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 &lt;SCRIPT LANGUAGE="JavaScript"&gt;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function fun1()  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 err="1">
                <a:solidFill>
                  <a:srgbClr val="CC0000"/>
                </a:solidFill>
              </a:rPr>
              <a:t>document.bgColor</a:t>
            </a:r>
            <a:r>
              <a:rPr lang="en-US" altLang="LID4096" sz="1400" dirty="0">
                <a:solidFill>
                  <a:srgbClr val="CC0000"/>
                </a:solidFill>
              </a:rPr>
              <a:t> = "red";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function fun2()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 </a:t>
            </a:r>
            <a:r>
              <a:rPr lang="en-US" altLang="LID4096" sz="1400" dirty="0" err="1">
                <a:solidFill>
                  <a:srgbClr val="CC0000"/>
                </a:solidFill>
              </a:rPr>
              <a:t>document.bgColor</a:t>
            </a:r>
            <a:r>
              <a:rPr lang="en-US" altLang="LID4096" sz="1400" dirty="0">
                <a:solidFill>
                  <a:srgbClr val="CC0000"/>
                </a:solidFill>
              </a:rPr>
              <a:t> = "blue";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   &lt;/SCRIPT&gt;  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  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   &lt;FORM&gt;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14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&lt;input type="text" name="t1" </a:t>
            </a:r>
            <a:r>
              <a:rPr lang="en-US" altLang="LID4096" sz="1400" dirty="0" err="1">
                <a:solidFill>
                  <a:srgbClr val="CC0000"/>
                </a:solidFill>
              </a:rPr>
              <a:t>onblur</a:t>
            </a:r>
            <a:r>
              <a:rPr lang="en-US" altLang="LID4096" sz="1400" dirty="0">
                <a:solidFill>
                  <a:srgbClr val="CC0000"/>
                </a:solidFill>
              </a:rPr>
              <a:t>="fun1()" </a:t>
            </a:r>
            <a:r>
              <a:rPr lang="en-US" altLang="LID4096" sz="1400" dirty="0" err="1">
                <a:solidFill>
                  <a:srgbClr val="CC0000"/>
                </a:solidFill>
              </a:rPr>
              <a:t>onfocus</a:t>
            </a:r>
            <a:r>
              <a:rPr lang="en-US" altLang="LID4096" sz="1400" dirty="0">
                <a:solidFill>
                  <a:srgbClr val="CC0000"/>
                </a:solidFill>
              </a:rPr>
              <a:t>= "fun2()" 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400" dirty="0">
                <a:solidFill>
                  <a:srgbClr val="CC0000"/>
                </a:solidFill>
              </a:rPr>
              <a:t>&lt;/FORM&gt;&lt;/BODY&gt;&lt;/HTML&gt;</a:t>
            </a:r>
            <a:endParaRPr lang="en-IN" altLang="LID4096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1000" dirty="0">
                <a:solidFill>
                  <a:srgbClr val="CC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Номер слайда 5">
            <a:extLst>
              <a:ext uri="{FF2B5EF4-FFF2-40B4-BE49-F238E27FC236}">
                <a16:creationId xmlns:a16="http://schemas.microsoft.com/office/drawing/2014/main" id="{67A87770-DC0F-49AC-A2BA-885D855D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85B393-8712-4D15-B249-3DC3D10AB0BD}" type="slidenum">
              <a:rPr lang="en-US" altLang="LID4096"/>
              <a:pPr eaLnBrk="1" hangingPunct="1"/>
              <a:t>49</a:t>
            </a:fld>
            <a:endParaRPr lang="en-US" altLang="LID4096"/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248358D5-40C4-4F89-B6A5-1E66DB8CD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2998" y="2441542"/>
            <a:ext cx="9437802" cy="368462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LID4096" sz="2400" b="1" dirty="0" err="1">
                <a:solidFill>
                  <a:schemeClr val="accent2"/>
                </a:solidFill>
              </a:rPr>
              <a:t>onMouseOver</a:t>
            </a:r>
            <a:endParaRPr lang="en-US" altLang="LID4096" sz="2400" b="1" dirty="0">
              <a:solidFill>
                <a:schemeClr val="accent2"/>
              </a:solidFill>
            </a:endParaRPr>
          </a:p>
          <a:p>
            <a:pPr lvl="1" eaLnBrk="1" hangingPunct="1"/>
            <a:r>
              <a:rPr lang="ru-RU" altLang="LID4096" sz="2400" dirty="0"/>
              <a:t>Мероприятие </a:t>
            </a:r>
            <a:r>
              <a:rPr lang="ru-RU" altLang="LID4096" sz="2400" dirty="0" err="1"/>
              <a:t>OnMouseOver</a:t>
            </a:r>
            <a:r>
              <a:rPr lang="ru-RU" altLang="LID4096" sz="2400" dirty="0"/>
              <a:t> генерируется всякий раз, когда курсор мыши перемещается над элементом</a:t>
            </a:r>
            <a:r>
              <a:rPr lang="en-US" altLang="LID4096" sz="2400" dirty="0"/>
              <a:t>.</a:t>
            </a:r>
            <a:endParaRPr lang="en-US" altLang="LID4096" sz="2400" b="1" dirty="0"/>
          </a:p>
          <a:p>
            <a:pPr eaLnBrk="1" hangingPunct="1"/>
            <a:r>
              <a:rPr lang="en-US" altLang="LID4096" sz="2400" b="1" dirty="0" err="1">
                <a:solidFill>
                  <a:schemeClr val="accent2"/>
                </a:solidFill>
              </a:rPr>
              <a:t>onMouseOut</a:t>
            </a:r>
            <a:r>
              <a:rPr lang="en-US" altLang="LID4096" sz="2400" b="1" dirty="0">
                <a:solidFill>
                  <a:schemeClr val="accent2"/>
                </a:solidFill>
              </a:rPr>
              <a:t> </a:t>
            </a:r>
          </a:p>
          <a:p>
            <a:pPr lvl="1" eaLnBrk="1" hangingPunct="1"/>
            <a:r>
              <a:rPr lang="ru-RU" altLang="LID4096" sz="2400" dirty="0"/>
              <a:t>Мероприятие </a:t>
            </a:r>
            <a:r>
              <a:rPr lang="ru-RU" altLang="LID4096" sz="2400" dirty="0" err="1"/>
              <a:t>onMouseOut</a:t>
            </a:r>
            <a:r>
              <a:rPr lang="ru-RU" altLang="LID4096" sz="2400" dirty="0"/>
              <a:t> генерируется всякий раз, когда курсор мыши перемещается с элемента</a:t>
            </a:r>
            <a:endParaRPr lang="en-US" altLang="LID4096" sz="2400" b="1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LID4096" sz="2000" dirty="0"/>
              <a:t>&lt;html&gt; </a:t>
            </a:r>
          </a:p>
          <a:p>
            <a:pPr eaLnBrk="1" hangingPunct="1"/>
            <a:r>
              <a:rPr lang="en-US" altLang="LID4096" sz="2000" dirty="0"/>
              <a:t>&lt;head&gt;</a:t>
            </a:r>
          </a:p>
          <a:p>
            <a:pPr eaLnBrk="1" hangingPunct="1"/>
            <a:r>
              <a:rPr lang="en-US" altLang="LID4096" sz="2000" dirty="0"/>
              <a:t>&lt;script language = "</a:t>
            </a:r>
            <a:r>
              <a:rPr lang="en-US" altLang="LID4096" sz="2000" dirty="0" err="1"/>
              <a:t>javascript</a:t>
            </a:r>
            <a:r>
              <a:rPr lang="en-US" altLang="LID4096" sz="2000" dirty="0"/>
              <a:t>"&gt;</a:t>
            </a:r>
          </a:p>
          <a:p>
            <a:pPr eaLnBrk="1" hangingPunct="1"/>
            <a:r>
              <a:rPr lang="en-US" altLang="LID4096" sz="2000" dirty="0"/>
              <a:t> var num =0</a:t>
            </a:r>
          </a:p>
          <a:p>
            <a:pPr eaLnBrk="1" hangingPunct="1"/>
            <a:r>
              <a:rPr lang="en-US" altLang="LID4096" sz="2000" dirty="0"/>
              <a:t>…………………………………..</a:t>
            </a:r>
          </a:p>
          <a:p>
            <a:pPr eaLnBrk="1" hangingPunct="1"/>
            <a:endParaRPr lang="en-US" altLang="LID4096" sz="2000" b="1" dirty="0">
              <a:solidFill>
                <a:schemeClr val="accent2"/>
              </a:solidFill>
            </a:endParaRPr>
          </a:p>
          <a:p>
            <a:pPr lvl="1" eaLnBrk="1" hangingPunct="1"/>
            <a:endParaRPr lang="en-US" altLang="LID4096" sz="2400" dirty="0"/>
          </a:p>
          <a:p>
            <a:pPr lvl="1" eaLnBrk="1" hangingPunct="1"/>
            <a:endParaRPr lang="en-US" altLang="LID4096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3A1DC-D0EF-4F5F-B055-F1B0062FC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Clicking a button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B4AC7AB7-6ADB-4269-8AF2-E286AC08C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542" y="2541355"/>
            <a:ext cx="5482785" cy="2494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8B65F9-2313-4394-9E7A-1D504ECA7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63" y="2132573"/>
            <a:ext cx="6316895" cy="3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422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Номер слайда 5">
            <a:extLst>
              <a:ext uri="{FF2B5EF4-FFF2-40B4-BE49-F238E27FC236}">
                <a16:creationId xmlns:a16="http://schemas.microsoft.com/office/drawing/2014/main" id="{A5E6E6FA-6C53-47FF-A3AA-BE56A811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FDE667-5186-434C-9D66-8BD201A9DF03}" type="slidenum">
              <a:rPr lang="en-US" altLang="LID4096"/>
              <a:pPr eaLnBrk="1" hangingPunct="1"/>
              <a:t>50</a:t>
            </a:fld>
            <a:endParaRPr lang="en-US" altLang="LID4096"/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51007154-BE73-4655-99F3-9AD3E086A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6375" y="2253006"/>
            <a:ext cx="9164425" cy="3873158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function </a:t>
            </a:r>
            <a:r>
              <a:rPr lang="en-US" altLang="LID4096" sz="2000" dirty="0" err="1"/>
              <a:t>showLink</a:t>
            </a:r>
            <a:r>
              <a:rPr lang="en-US" altLang="LID4096" sz="2000" dirty="0"/>
              <a:t>(num)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if (num==1)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document.f1.t1.value= "You have selected KGFI";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if (num==2)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document.f1.t1.value = "You have selected Asset";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if (num==3)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document.f1.t1.value = "You have selected Arena";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&lt;/head&gt;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LID4096" sz="14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Номер слайда 5">
            <a:extLst>
              <a:ext uri="{FF2B5EF4-FFF2-40B4-BE49-F238E27FC236}">
                <a16:creationId xmlns:a16="http://schemas.microsoft.com/office/drawing/2014/main" id="{776AE3A2-EAEC-48EC-97C9-0AD3A94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3CC3A3-D57A-4BAB-9277-CEF2DB41CFE5}" type="slidenum">
              <a:rPr lang="en-US" altLang="LID4096"/>
              <a:pPr eaLnBrk="1" hangingPunct="1"/>
              <a:t>51</a:t>
            </a:fld>
            <a:endParaRPr lang="en-US" altLang="LID4096"/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E70E0D57-B512-4CFB-8E3A-08C834DCEC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9303" y="1781666"/>
            <a:ext cx="9541497" cy="434449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&lt;form name = "f1"&gt;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&lt;input type=text name = "t1" size=60 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&lt;a </a:t>
            </a:r>
            <a:r>
              <a:rPr lang="en-US" altLang="LID4096" sz="2000" dirty="0" err="1"/>
              <a:t>href</a:t>
            </a:r>
            <a:r>
              <a:rPr lang="en-US" altLang="LID4096" sz="2000" dirty="0"/>
              <a:t>="#" </a:t>
            </a:r>
            <a:r>
              <a:rPr lang="en-US" altLang="LID4096" sz="2000" dirty="0" err="1"/>
              <a:t>onMouseOver</a:t>
            </a:r>
            <a:r>
              <a:rPr lang="en-US" altLang="LID4096" sz="2000" dirty="0"/>
              <a:t>="</a:t>
            </a:r>
            <a:r>
              <a:rPr lang="en-US" altLang="LID4096" sz="2000" dirty="0" err="1"/>
              <a:t>showLink</a:t>
            </a:r>
            <a:r>
              <a:rPr lang="en-US" altLang="LID4096" sz="2000" dirty="0"/>
              <a:t>(1)"&gt;KGFI&lt;/a&gt;&lt;</a:t>
            </a:r>
            <a:r>
              <a:rPr lang="en-US" altLang="LID4096" sz="2000" dirty="0" err="1"/>
              <a:t>br</a:t>
            </a:r>
            <a:r>
              <a:rPr lang="en-US" altLang="LID4096" sz="2000" dirty="0"/>
              <a:t>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&lt;a </a:t>
            </a:r>
            <a:r>
              <a:rPr lang="en-US" altLang="LID4096" sz="2000" dirty="0" err="1"/>
              <a:t>href</a:t>
            </a:r>
            <a:r>
              <a:rPr lang="en-US" altLang="LID4096" sz="2000" dirty="0"/>
              <a:t>="#" </a:t>
            </a:r>
            <a:r>
              <a:rPr lang="en-US" altLang="LID4096" sz="2000" dirty="0" err="1"/>
              <a:t>onMouseOver</a:t>
            </a:r>
            <a:r>
              <a:rPr lang="en-US" altLang="LID4096" sz="2000" dirty="0"/>
              <a:t>="</a:t>
            </a:r>
            <a:r>
              <a:rPr lang="en-US" altLang="LID4096" sz="2000" dirty="0" err="1"/>
              <a:t>showLink</a:t>
            </a:r>
            <a:r>
              <a:rPr lang="en-US" altLang="LID4096" sz="2000" dirty="0"/>
              <a:t>(2)"&gt;Asset&lt;/a&gt;&lt;</a:t>
            </a:r>
            <a:r>
              <a:rPr lang="en-US" altLang="LID4096" sz="2000" dirty="0" err="1"/>
              <a:t>br</a:t>
            </a:r>
            <a:r>
              <a:rPr lang="en-US" altLang="LID4096" sz="2000" dirty="0"/>
              <a:t>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&lt;a </a:t>
            </a:r>
            <a:r>
              <a:rPr lang="en-US" altLang="LID4096" sz="2000" dirty="0" err="1"/>
              <a:t>href</a:t>
            </a:r>
            <a:r>
              <a:rPr lang="en-US" altLang="LID4096" sz="2000" dirty="0"/>
              <a:t>="#" </a:t>
            </a:r>
            <a:r>
              <a:rPr lang="en-US" altLang="LID4096" sz="2000" dirty="0" err="1"/>
              <a:t>onMouseOver</a:t>
            </a:r>
            <a:r>
              <a:rPr lang="en-US" altLang="LID4096" sz="2000" dirty="0"/>
              <a:t>="</a:t>
            </a:r>
            <a:r>
              <a:rPr lang="en-US" altLang="LID4096" sz="2000" dirty="0" err="1"/>
              <a:t>showLink</a:t>
            </a:r>
            <a:r>
              <a:rPr lang="en-US" altLang="LID4096" sz="2000" dirty="0"/>
              <a:t>(3)"&gt;Arena&lt;/a&gt;&lt;</a:t>
            </a:r>
            <a:r>
              <a:rPr lang="en-US" altLang="LID4096" sz="2000" dirty="0" err="1"/>
              <a:t>br</a:t>
            </a:r>
            <a:r>
              <a:rPr lang="en-US" altLang="LID4096" sz="2000" dirty="0"/>
              <a:t>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&lt;/body&gt;&lt;/html&gt;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A1E35955-7000-4F29-AE10-72FC4ED66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r="59840" b="61531"/>
          <a:stretch>
            <a:fillRect/>
          </a:stretch>
        </p:blipFill>
        <p:spPr bwMode="auto">
          <a:xfrm>
            <a:off x="5516252" y="1058160"/>
            <a:ext cx="5334000" cy="27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Номер слайда 5">
            <a:extLst>
              <a:ext uri="{FF2B5EF4-FFF2-40B4-BE49-F238E27FC236}">
                <a16:creationId xmlns:a16="http://schemas.microsoft.com/office/drawing/2014/main" id="{2FDB5F5C-D62E-485A-8DA2-160CCF63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744AB1-48E6-4706-A6FC-CDE1B56D0DAB}" type="slidenum">
              <a:rPr lang="en-US" altLang="LID4096"/>
              <a:pPr eaLnBrk="1" hangingPunct="1"/>
              <a:t>52</a:t>
            </a:fld>
            <a:endParaRPr lang="en-US" altLang="LID4096"/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161C48B4-5E0D-4EFE-A54E-03F9CE8D21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718" y="1932495"/>
            <a:ext cx="9466082" cy="419366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&lt;script type="text/</a:t>
            </a:r>
            <a:r>
              <a:rPr lang="en-US" altLang="LID4096" dirty="0" err="1">
                <a:solidFill>
                  <a:srgbClr val="006600"/>
                </a:solidFill>
              </a:rPr>
              <a:t>javascript</a:t>
            </a:r>
            <a:r>
              <a:rPr lang="en-US" altLang="LID4096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function </a:t>
            </a:r>
            <a:r>
              <a:rPr lang="en-US" altLang="LID4096" dirty="0" err="1">
                <a:solidFill>
                  <a:srgbClr val="006600"/>
                </a:solidFill>
              </a:rPr>
              <a:t>mouseOver</a:t>
            </a:r>
            <a:r>
              <a:rPr lang="en-US" altLang="LID4096" dirty="0">
                <a:solidFill>
                  <a:srgbClr val="006600"/>
                </a:solidFill>
              </a:rPr>
              <a:t>()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document.b1.src ="b_blue.gif";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function </a:t>
            </a:r>
            <a:r>
              <a:rPr lang="en-US" altLang="LID4096" dirty="0" err="1">
                <a:solidFill>
                  <a:srgbClr val="006600"/>
                </a:solidFill>
              </a:rPr>
              <a:t>mouseOut</a:t>
            </a:r>
            <a:r>
              <a:rPr lang="en-US" altLang="LID4096" dirty="0">
                <a:solidFill>
                  <a:srgbClr val="006600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{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document.b1.src ="b_pink.gif";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}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&lt;/script&gt;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&lt;a </a:t>
            </a:r>
            <a:r>
              <a:rPr lang="en-US" altLang="LID4096" dirty="0" err="1">
                <a:solidFill>
                  <a:srgbClr val="006600"/>
                </a:solidFill>
              </a:rPr>
              <a:t>href</a:t>
            </a:r>
            <a:r>
              <a:rPr lang="en-US" altLang="LID4096" dirty="0">
                <a:solidFill>
                  <a:srgbClr val="006600"/>
                </a:solidFill>
              </a:rPr>
              <a:t>=“otherpage.html" 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&lt;</a:t>
            </a:r>
            <a:r>
              <a:rPr lang="en-US" altLang="LID4096" dirty="0" err="1">
                <a:solidFill>
                  <a:srgbClr val="006600"/>
                </a:solidFill>
              </a:rPr>
              <a:t>img</a:t>
            </a:r>
            <a:r>
              <a:rPr lang="en-US" altLang="LID4096" dirty="0">
                <a:solidFill>
                  <a:srgbClr val="006600"/>
                </a:solidFill>
              </a:rPr>
              <a:t> border="0" </a:t>
            </a:r>
            <a:r>
              <a:rPr lang="en-US" altLang="LID4096" dirty="0" err="1">
                <a:solidFill>
                  <a:srgbClr val="006600"/>
                </a:solidFill>
              </a:rPr>
              <a:t>src</a:t>
            </a:r>
            <a:r>
              <a:rPr lang="en-US" altLang="LID4096" dirty="0">
                <a:solidFill>
                  <a:srgbClr val="006600"/>
                </a:solidFill>
              </a:rPr>
              <a:t>="b_pink.gif" name="b1" </a:t>
            </a:r>
            <a:r>
              <a:rPr lang="en-US" altLang="LID4096" dirty="0" err="1">
                <a:solidFill>
                  <a:srgbClr val="006600"/>
                </a:solidFill>
              </a:rPr>
              <a:t>onmouseOver</a:t>
            </a:r>
            <a:r>
              <a:rPr lang="en-US" altLang="LID4096" dirty="0">
                <a:solidFill>
                  <a:srgbClr val="006600"/>
                </a:solidFill>
              </a:rPr>
              <a:t>="</a:t>
            </a:r>
            <a:r>
              <a:rPr lang="en-US" altLang="LID4096" dirty="0" err="1">
                <a:solidFill>
                  <a:srgbClr val="006600"/>
                </a:solidFill>
              </a:rPr>
              <a:t>mouseOver</a:t>
            </a:r>
            <a:r>
              <a:rPr lang="en-US" altLang="LID4096" dirty="0">
                <a:solidFill>
                  <a:srgbClr val="006600"/>
                </a:solidFill>
              </a:rPr>
              <a:t>()" </a:t>
            </a:r>
            <a:r>
              <a:rPr lang="en-US" altLang="LID4096" dirty="0" err="1">
                <a:solidFill>
                  <a:srgbClr val="006600"/>
                </a:solidFill>
              </a:rPr>
              <a:t>onmouseOut</a:t>
            </a:r>
            <a:r>
              <a:rPr lang="en-US" altLang="LID4096" dirty="0">
                <a:solidFill>
                  <a:srgbClr val="006600"/>
                </a:solidFill>
              </a:rPr>
              <a:t>="</a:t>
            </a:r>
            <a:r>
              <a:rPr lang="en-US" altLang="LID4096" dirty="0" err="1">
                <a:solidFill>
                  <a:srgbClr val="006600"/>
                </a:solidFill>
              </a:rPr>
              <a:t>mouseOut</a:t>
            </a:r>
            <a:r>
              <a:rPr lang="en-US" altLang="LID4096" dirty="0">
                <a:solidFill>
                  <a:srgbClr val="006600"/>
                </a:solidFill>
              </a:rPr>
              <a:t>()" /&gt;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 &lt;/a&gt;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rgbClr val="006600"/>
                </a:solidFill>
              </a:rPr>
              <a:t>&lt;/html&gt; </a:t>
            </a:r>
          </a:p>
          <a:p>
            <a:pPr eaLnBrk="1" hangingPunct="1">
              <a:lnSpc>
                <a:spcPct val="80000"/>
              </a:lnSpc>
            </a:pPr>
            <a:endParaRPr lang="en-IN" altLang="LID4096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Номер слайда 5">
            <a:extLst>
              <a:ext uri="{FF2B5EF4-FFF2-40B4-BE49-F238E27FC236}">
                <a16:creationId xmlns:a16="http://schemas.microsoft.com/office/drawing/2014/main" id="{CE4CB956-08C4-46C2-B674-B9C89D76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FBDF750-AA8B-4656-833E-E5DD39EFC101}" type="slidenum">
              <a:rPr lang="en-US" altLang="LID4096"/>
              <a:pPr eaLnBrk="1" hangingPunct="1"/>
              <a:t>53</a:t>
            </a:fld>
            <a:endParaRPr lang="en-US" altLang="LID4096"/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D4D5030A-3F18-4B91-B270-39299726E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LID4096" sz="3600" b="1" dirty="0" err="1">
                <a:solidFill>
                  <a:srgbClr val="FFC000"/>
                </a:solidFill>
              </a:rPr>
              <a:t>Javascript</a:t>
            </a:r>
            <a:r>
              <a:rPr lang="en-US" altLang="LID4096" sz="3600" b="1" dirty="0">
                <a:solidFill>
                  <a:srgbClr val="FFC000"/>
                </a:solidFill>
              </a:rPr>
              <a:t> </a:t>
            </a:r>
            <a:r>
              <a:rPr lang="ru-RU" altLang="LID4096" sz="3600" b="1" dirty="0">
                <a:solidFill>
                  <a:srgbClr val="FFC000"/>
                </a:solidFill>
              </a:rPr>
              <a:t>объект</a:t>
            </a:r>
            <a:endParaRPr lang="en-US" altLang="LID4096" sz="3600" b="1" dirty="0">
              <a:solidFill>
                <a:srgbClr val="FFC000"/>
              </a:solidFill>
            </a:endParaRP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89B9F6FC-7555-40C3-9D0F-F80A39083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sz="2000"/>
          </a:p>
          <a:p>
            <a:pPr eaLnBrk="1" hangingPunct="1">
              <a:lnSpc>
                <a:spcPct val="80000"/>
              </a:lnSpc>
            </a:pPr>
            <a:r>
              <a:rPr lang="ru-RU" altLang="LID4096" sz="2000"/>
              <a:t>JavaScript является объектно-ориентированного программирования (ООП).Язык ООП позволяет определить свои собственные объекты и сделать свои собственные типы переменных.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LID4096" sz="2000"/>
              <a:t>объект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LID4096" sz="2000"/>
              <a:t>свойства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LID4096" sz="2000"/>
              <a:t>метод</a:t>
            </a:r>
            <a:endParaRPr lang="en-US" altLang="LID4096" sz="2000"/>
          </a:p>
          <a:p>
            <a:pPr eaLnBrk="1" hangingPunct="1">
              <a:lnSpc>
                <a:spcPct val="80000"/>
              </a:lnSpc>
            </a:pPr>
            <a:r>
              <a:rPr lang="en-US" altLang="LID4096" sz="2000" b="1">
                <a:solidFill>
                  <a:schemeClr val="accent2"/>
                </a:solidFill>
              </a:rPr>
              <a:t>String </a:t>
            </a:r>
            <a:r>
              <a:rPr lang="ru-RU" altLang="LID4096" sz="2000"/>
              <a:t>метод</a:t>
            </a:r>
            <a:r>
              <a:rPr lang="en-US" altLang="LID4096" sz="2000" b="1">
                <a:solidFill>
                  <a:schemeClr val="accent2"/>
                </a:solidFill>
              </a:rPr>
              <a:t> : 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/>
          </a:p>
          <a:p>
            <a:pPr lvl="1" eaLnBrk="1" hangingPunct="1">
              <a:lnSpc>
                <a:spcPct val="80000"/>
              </a:lnSpc>
            </a:pPr>
            <a:r>
              <a:rPr lang="en-US" altLang="LID4096" sz="2000"/>
              <a:t>document.write(</a:t>
            </a:r>
            <a:r>
              <a:rPr lang="en-US" altLang="LID4096" sz="2000">
                <a:solidFill>
                  <a:srgbClr val="006600"/>
                </a:solidFill>
              </a:rPr>
              <a:t>str.</a:t>
            </a:r>
            <a:r>
              <a:rPr lang="en-US" altLang="LID4096" sz="2000">
                <a:solidFill>
                  <a:srgbClr val="CC0000"/>
                </a:solidFill>
              </a:rPr>
              <a:t>length</a:t>
            </a:r>
            <a:r>
              <a:rPr lang="en-US" altLang="LID4096" sz="2000"/>
              <a:t>); </a:t>
            </a:r>
          </a:p>
          <a:p>
            <a:pPr lvl="1" eaLnBrk="1" hangingPunct="1">
              <a:lnSpc>
                <a:spcPct val="80000"/>
              </a:lnSpc>
            </a:pPr>
            <a:endParaRPr lang="en-US" altLang="LID4096" sz="2000"/>
          </a:p>
          <a:p>
            <a:pPr lvl="1" eaLnBrk="1" hangingPunct="1">
              <a:lnSpc>
                <a:spcPct val="80000"/>
              </a:lnSpc>
            </a:pPr>
            <a:r>
              <a:rPr lang="en-US" altLang="LID4096" sz="2000"/>
              <a:t>var str="Hello world!"; document.write(</a:t>
            </a:r>
            <a:r>
              <a:rPr lang="en-US" altLang="LID4096" sz="2000">
                <a:solidFill>
                  <a:srgbClr val="006600"/>
                </a:solidFill>
              </a:rPr>
              <a:t>str.toUpperCase</a:t>
            </a:r>
            <a:r>
              <a:rPr lang="en-US" altLang="LID4096" sz="2000"/>
              <a:t>()); </a:t>
            </a:r>
          </a:p>
          <a:p>
            <a:pPr lvl="1" eaLnBrk="1" hangingPunct="1">
              <a:lnSpc>
                <a:spcPct val="80000"/>
              </a:lnSpc>
            </a:pPr>
            <a:endParaRPr lang="en-US" altLang="LID4096" sz="20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LID4096" sz="200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Номер слайда 5">
            <a:extLst>
              <a:ext uri="{FF2B5EF4-FFF2-40B4-BE49-F238E27FC236}">
                <a16:creationId xmlns:a16="http://schemas.microsoft.com/office/drawing/2014/main" id="{70FAF792-43C7-49D1-84EB-55567EF4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CEE8FF-FB5C-405A-B88C-70E2AB6A0F58}" type="slidenum">
              <a:rPr lang="en-US" altLang="LID4096"/>
              <a:pPr eaLnBrk="1" hangingPunct="1"/>
              <a:t>54</a:t>
            </a:fld>
            <a:endParaRPr lang="en-US" altLang="LID4096"/>
          </a:p>
        </p:txBody>
      </p:sp>
      <p:sp>
        <p:nvSpPr>
          <p:cNvPr id="53253" name="Rectangle 3">
            <a:extLst>
              <a:ext uri="{FF2B5EF4-FFF2-40B4-BE49-F238E27FC236}">
                <a16:creationId xmlns:a16="http://schemas.microsoft.com/office/drawing/2014/main" id="{034E1D3D-B3DE-4F19-8E53-50152F568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2998" y="2168164"/>
            <a:ext cx="9437802" cy="3957999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big</a:t>
            </a:r>
            <a:r>
              <a:rPr lang="en-US" sz="2000" dirty="0">
                <a:solidFill>
                  <a:srgbClr val="006600"/>
                </a:solidFill>
              </a:rPr>
              <a:t>()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small</a:t>
            </a:r>
            <a:r>
              <a:rPr lang="en-US" sz="2000" dirty="0">
                <a:solidFill>
                  <a:srgbClr val="006600"/>
                </a:solidFill>
              </a:rPr>
              <a:t>()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italics</a:t>
            </a:r>
            <a:r>
              <a:rPr lang="en-US" sz="2000" dirty="0">
                <a:solidFill>
                  <a:srgbClr val="006600"/>
                </a:solidFill>
              </a:rPr>
              <a:t>()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bold</a:t>
            </a:r>
            <a:r>
              <a:rPr lang="en-US" sz="2000" dirty="0">
                <a:solidFill>
                  <a:srgbClr val="006600"/>
                </a:solidFill>
              </a:rPr>
              <a:t>()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strike</a:t>
            </a:r>
            <a:r>
              <a:rPr lang="en-US" sz="2000" dirty="0">
                <a:solidFill>
                  <a:srgbClr val="006600"/>
                </a:solidFill>
              </a:rPr>
              <a:t>() : Hello World!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fontcolor</a:t>
            </a:r>
            <a:r>
              <a:rPr lang="en-US" sz="2000" dirty="0">
                <a:solidFill>
                  <a:srgbClr val="006600"/>
                </a:solidFill>
              </a:rPr>
              <a:t>(“red”)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fontsize</a:t>
            </a:r>
            <a:r>
              <a:rPr lang="en-US" sz="2000" dirty="0">
                <a:solidFill>
                  <a:srgbClr val="006600"/>
                </a:solidFill>
              </a:rPr>
              <a:t>(16)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Substrics</a:t>
            </a:r>
            <a:r>
              <a:rPr lang="en-US" sz="2000" dirty="0">
                <a:solidFill>
                  <a:srgbClr val="006600"/>
                </a:solidFill>
              </a:rPr>
              <a:t> : </a:t>
            </a: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sub</a:t>
            </a:r>
            <a:r>
              <a:rPr lang="en-US" sz="2000" dirty="0">
                <a:solidFill>
                  <a:srgbClr val="006600"/>
                </a:solidFill>
              </a:rPr>
              <a:t>()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Superstrics</a:t>
            </a:r>
            <a:r>
              <a:rPr lang="en-US" sz="2000" dirty="0">
                <a:solidFill>
                  <a:srgbClr val="006600"/>
                </a:solidFill>
              </a:rPr>
              <a:t> : </a:t>
            </a: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sup</a:t>
            </a:r>
            <a:r>
              <a:rPr lang="en-US" sz="2000" dirty="0">
                <a:solidFill>
                  <a:srgbClr val="006600"/>
                </a:solidFill>
              </a:rPr>
              <a:t>()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/>
              <a:t>var</a:t>
            </a:r>
            <a:r>
              <a:rPr lang="en-US" sz="2000" dirty="0"/>
              <a:t> </a:t>
            </a:r>
            <a:r>
              <a:rPr lang="en-US" sz="2000" dirty="0" err="1"/>
              <a:t>str</a:t>
            </a:r>
            <a:r>
              <a:rPr lang="en-US" sz="2000" dirty="0"/>
              <a:t>="Hello world!";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document.write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indexOf</a:t>
            </a:r>
            <a:r>
              <a:rPr lang="en-US" sz="2000" dirty="0">
                <a:solidFill>
                  <a:srgbClr val="006600"/>
                </a:solidFill>
              </a:rPr>
              <a:t>("Hello") + "&lt;</a:t>
            </a:r>
            <a:r>
              <a:rPr lang="en-US" sz="2000" dirty="0" err="1">
                <a:solidFill>
                  <a:srgbClr val="006600"/>
                </a:solidFill>
              </a:rPr>
              <a:t>br</a:t>
            </a:r>
            <a:r>
              <a:rPr lang="en-US" sz="2000" dirty="0">
                <a:solidFill>
                  <a:srgbClr val="006600"/>
                </a:solidFill>
              </a:rPr>
              <a:t> /&gt;");	// 0 </a:t>
            </a:r>
            <a:r>
              <a:rPr lang="en-US" sz="2000" dirty="0" err="1">
                <a:solidFill>
                  <a:srgbClr val="006600"/>
                </a:solidFill>
              </a:rPr>
              <a:t>document.write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str.indexOf</a:t>
            </a:r>
            <a:r>
              <a:rPr lang="en-US" sz="2000" dirty="0">
                <a:solidFill>
                  <a:srgbClr val="006600"/>
                </a:solidFill>
              </a:rPr>
              <a:t>("World") + "&lt;</a:t>
            </a:r>
            <a:r>
              <a:rPr lang="en-US" sz="2000" dirty="0" err="1">
                <a:solidFill>
                  <a:srgbClr val="006600"/>
                </a:solidFill>
              </a:rPr>
              <a:t>br</a:t>
            </a:r>
            <a:r>
              <a:rPr lang="en-US" sz="2000" dirty="0">
                <a:solidFill>
                  <a:srgbClr val="006600"/>
                </a:solidFill>
              </a:rPr>
              <a:t> /&gt;");          // -1     </a:t>
            </a:r>
            <a:r>
              <a:rPr lang="en-US" sz="2000" dirty="0" err="1">
                <a:solidFill>
                  <a:srgbClr val="006600"/>
                </a:solidFill>
              </a:rPr>
              <a:t>document.write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str.indexOf</a:t>
            </a:r>
            <a:r>
              <a:rPr lang="en-US" sz="2000" dirty="0">
                <a:solidFill>
                  <a:srgbClr val="006600"/>
                </a:solidFill>
              </a:rPr>
              <a:t>("world"));   		// 6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document.write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str.</a:t>
            </a:r>
            <a:r>
              <a:rPr lang="en-US" sz="2000" dirty="0" err="1">
                <a:solidFill>
                  <a:srgbClr val="CC0000"/>
                </a:solidFill>
              </a:rPr>
              <a:t>match</a:t>
            </a:r>
            <a:r>
              <a:rPr lang="en-US" sz="2000" dirty="0">
                <a:solidFill>
                  <a:srgbClr val="006600"/>
                </a:solidFill>
              </a:rPr>
              <a:t>("world"));			// world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 err="1">
                <a:solidFill>
                  <a:srgbClr val="006600"/>
                </a:solidFill>
              </a:rPr>
              <a:t>document.write</a:t>
            </a:r>
            <a:r>
              <a:rPr lang="en-US" sz="2000" dirty="0">
                <a:solidFill>
                  <a:srgbClr val="006600"/>
                </a:solidFill>
              </a:rPr>
              <a:t>(</a:t>
            </a:r>
            <a:r>
              <a:rPr lang="en-US" sz="2000" dirty="0" err="1">
                <a:solidFill>
                  <a:srgbClr val="006600"/>
                </a:solidFill>
              </a:rPr>
              <a:t>str.match</a:t>
            </a:r>
            <a:r>
              <a:rPr lang="en-US" sz="2000" dirty="0">
                <a:solidFill>
                  <a:srgbClr val="006600"/>
                </a:solidFill>
              </a:rPr>
              <a:t>("World"));			// null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Номер слайда 5">
            <a:extLst>
              <a:ext uri="{FF2B5EF4-FFF2-40B4-BE49-F238E27FC236}">
                <a16:creationId xmlns:a16="http://schemas.microsoft.com/office/drawing/2014/main" id="{EE447795-E096-4A8B-A9E8-432F2C45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0205AC-01F1-4445-9F54-53738E0C6471}" type="slidenum">
              <a:rPr lang="en-US" altLang="LID4096"/>
              <a:pPr eaLnBrk="1" hangingPunct="1"/>
              <a:t>55</a:t>
            </a:fld>
            <a:endParaRPr lang="en-US" altLang="LID4096"/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9B683879-9D1A-469A-89F8-19D3FE73C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864" y="1838227"/>
            <a:ext cx="9484936" cy="42879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accent2"/>
                </a:solidFill>
              </a:rPr>
              <a:t>Объект </a:t>
            </a:r>
            <a:r>
              <a:rPr lang="en-US" sz="2400" b="1" dirty="0">
                <a:solidFill>
                  <a:schemeClr val="accent2"/>
                </a:solidFill>
              </a:rPr>
              <a:t>Math 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Объект </a:t>
            </a:r>
            <a:r>
              <a:rPr lang="ru-RU" sz="2000" dirty="0" err="1"/>
              <a:t>Math</a:t>
            </a:r>
            <a:r>
              <a:rPr lang="ru-RU" sz="2000" dirty="0"/>
              <a:t> позволяет выполнять общие математические задачи.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Объект </a:t>
            </a:r>
            <a:r>
              <a:rPr lang="ru-RU" sz="2000" dirty="0" err="1"/>
              <a:t>Math</a:t>
            </a:r>
            <a:r>
              <a:rPr lang="ru-RU" sz="2000" dirty="0"/>
              <a:t> включает в себя несколько математические значения и функции. Вам не нужно определить объект </a:t>
            </a:r>
            <a:r>
              <a:rPr lang="ru-RU" sz="2000" dirty="0" err="1"/>
              <a:t>Math</a:t>
            </a:r>
            <a:r>
              <a:rPr lang="ru-RU" sz="2000" dirty="0"/>
              <a:t> перед его использованием</a:t>
            </a:r>
            <a:r>
              <a:rPr lang="en-US" sz="2000" dirty="0"/>
              <a:t>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err="1">
                <a:solidFill>
                  <a:srgbClr val="006600"/>
                </a:solidFill>
              </a:rPr>
              <a:t>Math.E</a:t>
            </a:r>
            <a:r>
              <a:rPr lang="en-US" b="1" dirty="0">
                <a:solidFill>
                  <a:srgbClr val="0066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err="1">
                <a:solidFill>
                  <a:srgbClr val="006600"/>
                </a:solidFill>
              </a:rPr>
              <a:t>Math.PI</a:t>
            </a:r>
            <a:r>
              <a:rPr lang="en-US" b="1" dirty="0">
                <a:solidFill>
                  <a:srgbClr val="0066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6600"/>
                </a:solidFill>
              </a:rPr>
              <a:t>Math.SQRT2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6600"/>
                </a:solidFill>
              </a:rPr>
              <a:t>Math.SQRT1_2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6600"/>
                </a:solidFill>
              </a:rPr>
              <a:t>Math.LN2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6600"/>
                </a:solidFill>
              </a:rPr>
              <a:t>Math.LN10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6600"/>
                </a:solidFill>
              </a:rPr>
              <a:t>Math.LOG2E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>
                <a:solidFill>
                  <a:srgbClr val="006600"/>
                </a:solidFill>
              </a:rPr>
              <a:t>Math.LOG10E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/>
              <a:t>Некоторые часто используемые методы:</a:t>
            </a:r>
            <a:endParaRPr lang="en-US" sz="20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rgbClr val="006600"/>
                </a:solidFill>
              </a:rPr>
              <a:t>round()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rgbClr val="006600"/>
                </a:solidFill>
              </a:rPr>
              <a:t>min()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rgbClr val="006600"/>
                </a:solidFill>
              </a:rPr>
              <a:t>max()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1600" b="1" dirty="0">
                <a:solidFill>
                  <a:srgbClr val="006600"/>
                </a:solidFill>
              </a:rPr>
              <a:t>random()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Номер слайда 5">
            <a:extLst>
              <a:ext uri="{FF2B5EF4-FFF2-40B4-BE49-F238E27FC236}">
                <a16:creationId xmlns:a16="http://schemas.microsoft.com/office/drawing/2014/main" id="{B199C510-DAB1-4ED3-83D0-16DDEC45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3EED8D-3B54-475D-9146-457E2848D5A0}" type="slidenum">
              <a:rPr lang="en-US" altLang="LID4096"/>
              <a:pPr eaLnBrk="1" hangingPunct="1"/>
              <a:t>56</a:t>
            </a:fld>
            <a:endParaRPr lang="en-US" altLang="LID4096"/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42E3C09-471A-44EB-AC8B-D2DFF12E8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989056"/>
            <a:ext cx="9296400" cy="413710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LID4096" sz="2400" dirty="0"/>
              <a:t>Программа для отображения всей информации о браузере:</a:t>
            </a:r>
            <a:endParaRPr lang="en-US" altLang="LID4096" sz="24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&lt;script type="text/</a:t>
            </a:r>
            <a:r>
              <a:rPr lang="en-US" altLang="LID4096" sz="2000" dirty="0" err="1"/>
              <a:t>javascript</a:t>
            </a:r>
            <a:r>
              <a:rPr lang="en-US" altLang="LID4096" sz="2000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CC0000"/>
                </a:solidFill>
              </a:rPr>
              <a:t>var x = navigator;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</a:t>
            </a:r>
            <a:r>
              <a:rPr lang="en-US" altLang="LID4096" sz="2000" dirty="0" err="1"/>
              <a:t>CodeName</a:t>
            </a:r>
            <a:r>
              <a:rPr lang="en-US" altLang="LID4096" sz="2000" dirty="0"/>
              <a:t>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appCodeName</a:t>
            </a:r>
            <a:r>
              <a:rPr lang="en-US" altLang="LID4096" sz="2000" dirty="0"/>
              <a:t>);  </a:t>
            </a:r>
            <a:r>
              <a:rPr lang="en-US" altLang="LID4096" sz="2000" dirty="0">
                <a:solidFill>
                  <a:schemeClr val="accent2"/>
                </a:solidFill>
              </a:rPr>
              <a:t>// </a:t>
            </a:r>
            <a:r>
              <a:rPr lang="en-US" altLang="LID4096" sz="2000" dirty="0" err="1">
                <a:solidFill>
                  <a:schemeClr val="accent2"/>
                </a:solidFill>
              </a:rPr>
              <a:t>mozilla</a:t>
            </a:r>
            <a:endParaRPr lang="en-US" altLang="LID4096" sz="20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</a:t>
            </a:r>
            <a:r>
              <a:rPr lang="en-US" altLang="LID4096" sz="2000" dirty="0" err="1"/>
              <a:t>MinorVersion</a:t>
            </a:r>
            <a:r>
              <a:rPr lang="en-US" altLang="LID4096" sz="2000" dirty="0"/>
              <a:t>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appMinorVersion</a:t>
            </a:r>
            <a:r>
              <a:rPr lang="en-US" altLang="LID4096" sz="2000" dirty="0"/>
              <a:t>);  </a:t>
            </a:r>
            <a:r>
              <a:rPr lang="en-US" altLang="LID4096" sz="2000" dirty="0">
                <a:solidFill>
                  <a:schemeClr val="accent2"/>
                </a:solidFill>
              </a:rPr>
              <a:t>//SP2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("Name="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appName</a:t>
            </a:r>
            <a:r>
              <a:rPr lang="en-US" altLang="LID4096" sz="2000" dirty="0"/>
              <a:t>);   // </a:t>
            </a:r>
            <a:r>
              <a:rPr lang="en-US" altLang="LID4096" sz="2000" dirty="0" err="1">
                <a:solidFill>
                  <a:schemeClr val="accent2"/>
                </a:solidFill>
              </a:rPr>
              <a:t>microsoft</a:t>
            </a:r>
            <a:r>
              <a:rPr lang="en-US" altLang="LID4096" sz="2000" dirty="0">
                <a:solidFill>
                  <a:schemeClr val="accent2"/>
                </a:solidFill>
              </a:rPr>
              <a:t> IE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("Version="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appVersion</a:t>
            </a:r>
            <a:r>
              <a:rPr lang="en-US" altLang="LID4096" sz="2000" dirty="0"/>
              <a:t>);  </a:t>
            </a:r>
            <a:r>
              <a:rPr lang="en-US" altLang="LID4096" sz="2000" dirty="0">
                <a:solidFill>
                  <a:schemeClr val="accent2"/>
                </a:solidFill>
              </a:rPr>
              <a:t>//5.0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</a:t>
            </a:r>
            <a:r>
              <a:rPr lang="en-US" altLang="LID4096" sz="2000" dirty="0" err="1"/>
              <a:t>CookieEnabled</a:t>
            </a:r>
            <a:r>
              <a:rPr lang="en-US" altLang="LID4096" sz="2000" dirty="0"/>
              <a:t>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cookieEnabled</a:t>
            </a:r>
            <a:r>
              <a:rPr lang="en-US" altLang="LID4096" sz="2000" dirty="0"/>
              <a:t>);  </a:t>
            </a:r>
            <a:r>
              <a:rPr lang="en-US" altLang="LID4096" sz="2000" dirty="0">
                <a:solidFill>
                  <a:schemeClr val="accent2"/>
                </a:solidFill>
              </a:rPr>
              <a:t>//true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</a:t>
            </a:r>
            <a:r>
              <a:rPr lang="en-US" altLang="LID4096" sz="2000" dirty="0" err="1"/>
              <a:t>CPUClass</a:t>
            </a:r>
            <a:r>
              <a:rPr lang="en-US" altLang="LID4096" sz="2000" dirty="0"/>
              <a:t>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cpuClass</a:t>
            </a:r>
            <a:r>
              <a:rPr lang="en-US" altLang="LID4096" sz="2000" dirty="0"/>
              <a:t>);   </a:t>
            </a:r>
            <a:r>
              <a:rPr lang="en-US" altLang="LID4096" sz="2000" dirty="0">
                <a:solidFill>
                  <a:schemeClr val="accent2"/>
                </a:solidFill>
              </a:rPr>
              <a:t>//x86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("Platform="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platform</a:t>
            </a:r>
            <a:r>
              <a:rPr lang="en-US" altLang="LID4096" sz="2000" dirty="0"/>
              <a:t>);   </a:t>
            </a:r>
            <a:r>
              <a:rPr lang="en-US" altLang="LID4096" sz="2000" dirty="0">
                <a:solidFill>
                  <a:schemeClr val="accent2"/>
                </a:solidFill>
              </a:rPr>
              <a:t>// Windows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("UA="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userAgent</a:t>
            </a:r>
            <a:r>
              <a:rPr lang="en-US" altLang="LID4096" sz="2000" dirty="0"/>
              <a:t>);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</a:t>
            </a:r>
            <a:r>
              <a:rPr lang="en-US" altLang="LID4096" sz="2000" dirty="0" err="1"/>
              <a:t>BrowserLanguage</a:t>
            </a:r>
            <a:r>
              <a:rPr lang="en-US" altLang="LID4096" sz="2000" dirty="0"/>
              <a:t>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browserLanguage</a:t>
            </a:r>
            <a:r>
              <a:rPr lang="en-US" altLang="LID4096" sz="2000" dirty="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</a:t>
            </a:r>
            <a:r>
              <a:rPr lang="en-US" altLang="LID4096" sz="2000" dirty="0" err="1"/>
              <a:t>SystemLanguage</a:t>
            </a:r>
            <a:r>
              <a:rPr lang="en-US" altLang="LID4096" sz="2000" dirty="0"/>
              <a:t>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systemLanguage</a:t>
            </a:r>
            <a:r>
              <a:rPr lang="en-US" altLang="LID4096" sz="2000" dirty="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document.write</a:t>
            </a:r>
            <a:r>
              <a:rPr lang="en-US" altLang="LID4096" sz="2000" dirty="0"/>
              <a:t>("</a:t>
            </a:r>
            <a:r>
              <a:rPr lang="en-US" altLang="LID4096" sz="2000" dirty="0" err="1"/>
              <a:t>UserLanguage</a:t>
            </a:r>
            <a:r>
              <a:rPr lang="en-US" altLang="LID4096" sz="2000" dirty="0"/>
              <a:t>=" + </a:t>
            </a:r>
            <a:r>
              <a:rPr lang="en-US" altLang="LID4096" sz="2000" dirty="0" err="1"/>
              <a:t>x.</a:t>
            </a:r>
            <a:r>
              <a:rPr lang="en-US" altLang="LID4096" sz="2000" dirty="0" err="1">
                <a:solidFill>
                  <a:srgbClr val="006600"/>
                </a:solidFill>
              </a:rPr>
              <a:t>userLanguage</a:t>
            </a:r>
            <a:r>
              <a:rPr lang="en-US" altLang="LID4096" sz="2000" dirty="0"/>
              <a:t>);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Номер слайда 5">
            <a:extLst>
              <a:ext uri="{FF2B5EF4-FFF2-40B4-BE49-F238E27FC236}">
                <a16:creationId xmlns:a16="http://schemas.microsoft.com/office/drawing/2014/main" id="{07F7540C-6FAF-407F-BD28-F57EF9AB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1E01BF-9B13-4E01-BB54-ACFB35EA6A15}" type="slidenum">
              <a:rPr lang="en-US" altLang="LID4096"/>
              <a:pPr eaLnBrk="1" hangingPunct="1"/>
              <a:t>57</a:t>
            </a:fld>
            <a:endParaRPr lang="en-US" altLang="LID4096"/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F1107D09-2F4F-435C-A5EA-512384376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827" y="1875934"/>
            <a:ext cx="9286973" cy="425023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sz="12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1600" b="1" dirty="0" err="1">
                <a:solidFill>
                  <a:srgbClr val="006600"/>
                </a:solidFill>
              </a:rPr>
              <a:t>javascript</a:t>
            </a:r>
            <a:r>
              <a:rPr lang="en-US" altLang="LID4096" sz="1600" b="1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function </a:t>
            </a:r>
            <a:r>
              <a:rPr lang="en-US" altLang="LID4096" sz="1600" b="1" dirty="0" err="1">
                <a:solidFill>
                  <a:srgbClr val="006600"/>
                </a:solidFill>
              </a:rPr>
              <a:t>detectBrowser</a:t>
            </a:r>
            <a:r>
              <a:rPr lang="en-US" altLang="LID4096" sz="1600" b="1" dirty="0">
                <a:solidFill>
                  <a:srgbClr val="006600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var browser=</a:t>
            </a:r>
            <a:r>
              <a:rPr lang="en-US" altLang="LID4096" sz="1600" b="1" dirty="0" err="1">
                <a:solidFill>
                  <a:srgbClr val="006600"/>
                </a:solidFill>
              </a:rPr>
              <a:t>navigator.appName</a:t>
            </a:r>
            <a:r>
              <a:rPr lang="en-US" altLang="LID4096" sz="1600" b="1" dirty="0">
                <a:solidFill>
                  <a:srgbClr val="0066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var </a:t>
            </a:r>
            <a:r>
              <a:rPr lang="en-US" altLang="LID4096" sz="1600" b="1" dirty="0" err="1">
                <a:solidFill>
                  <a:srgbClr val="006600"/>
                </a:solidFill>
              </a:rPr>
              <a:t>b_version</a:t>
            </a:r>
            <a:r>
              <a:rPr lang="en-US" altLang="LID4096" sz="1600" b="1" dirty="0">
                <a:solidFill>
                  <a:srgbClr val="006600"/>
                </a:solidFill>
              </a:rPr>
              <a:t>=</a:t>
            </a:r>
            <a:r>
              <a:rPr lang="en-US" altLang="LID4096" sz="1600" b="1" dirty="0" err="1">
                <a:solidFill>
                  <a:srgbClr val="006600"/>
                </a:solidFill>
              </a:rPr>
              <a:t>navigator.appVersion</a:t>
            </a:r>
            <a:r>
              <a:rPr lang="en-US" altLang="LID4096" sz="1600" b="1" dirty="0">
                <a:solidFill>
                  <a:srgbClr val="006600"/>
                </a:solidFill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var version=</a:t>
            </a:r>
            <a:r>
              <a:rPr lang="en-US" altLang="LID4096" sz="1600" b="1" dirty="0" err="1">
                <a:solidFill>
                  <a:srgbClr val="006600"/>
                </a:solidFill>
              </a:rPr>
              <a:t>parseFloat</a:t>
            </a:r>
            <a:r>
              <a:rPr lang="en-US" altLang="LID4096" sz="1600" b="1" dirty="0">
                <a:solidFill>
                  <a:srgbClr val="006600"/>
                </a:solidFill>
              </a:rPr>
              <a:t>(</a:t>
            </a:r>
            <a:r>
              <a:rPr lang="en-US" altLang="LID4096" sz="1600" b="1" dirty="0" err="1">
                <a:solidFill>
                  <a:srgbClr val="006600"/>
                </a:solidFill>
              </a:rPr>
              <a:t>b_version</a:t>
            </a:r>
            <a:r>
              <a:rPr lang="en-US" altLang="LID4096" sz="1600" b="1" dirty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if ((browser=="Netscape"||browser=="Microsoft Internet Explorer") &amp;&amp; (version&gt;=4))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alert("Your browser is good enough!");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else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alert("It's time to upgrade your browser!");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&lt;body onload="</a:t>
            </a:r>
            <a:r>
              <a:rPr lang="en-US" altLang="LID4096" sz="1600" b="1" dirty="0" err="1">
                <a:solidFill>
                  <a:srgbClr val="006600"/>
                </a:solidFill>
              </a:rPr>
              <a:t>detectBrowser</a:t>
            </a:r>
            <a:r>
              <a:rPr lang="en-US" altLang="LID4096" sz="1600" b="1" dirty="0">
                <a:solidFill>
                  <a:srgbClr val="006600"/>
                </a:solidFill>
              </a:rPr>
              <a:t>()"&gt;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1600" b="1" dirty="0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1600" b="1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LID4096" sz="16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Номер слайда 5">
            <a:extLst>
              <a:ext uri="{FF2B5EF4-FFF2-40B4-BE49-F238E27FC236}">
                <a16:creationId xmlns:a16="http://schemas.microsoft.com/office/drawing/2014/main" id="{935ABC14-34FC-443C-9C1E-35EE59F1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CEDCFF-3E26-4C6C-A6E1-A1970791EA2D}" type="slidenum">
              <a:rPr lang="en-US" altLang="LID4096"/>
              <a:pPr eaLnBrk="1" hangingPunct="1"/>
              <a:t>58</a:t>
            </a:fld>
            <a:endParaRPr lang="en-US" altLang="LID4096"/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AC7319C-1D32-49D2-8D78-2B6A6916F9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7072" y="1800520"/>
            <a:ext cx="11233736" cy="3799002"/>
          </a:xfrm>
        </p:spPr>
        <p:txBody>
          <a:bodyPr/>
          <a:lstStyle/>
          <a:p>
            <a:pPr eaLnBrk="1" hangingPunct="1"/>
            <a:r>
              <a:rPr lang="ru-RU" altLang="LID4096" sz="2400" b="1" dirty="0">
                <a:solidFill>
                  <a:srgbClr val="006600"/>
                </a:solidFill>
              </a:rPr>
              <a:t>объект Окно </a:t>
            </a:r>
            <a:r>
              <a:rPr lang="en-US" altLang="LID4096" dirty="0"/>
              <a:t>: </a:t>
            </a:r>
            <a:r>
              <a:rPr lang="ru-RU" altLang="LID4096" sz="2000" dirty="0"/>
              <a:t>представляет окно браузера и может быть использован для получения информации о состоянии окна</a:t>
            </a:r>
            <a:endParaRPr lang="en-US" altLang="LID4096" sz="2000" dirty="0"/>
          </a:p>
          <a:p>
            <a:pPr algn="just" eaLnBrk="1" hangingPunct="1">
              <a:buFontTx/>
              <a:buNone/>
            </a:pPr>
            <a:endParaRPr lang="en-US" altLang="LID4096" b="1" dirty="0"/>
          </a:p>
          <a:p>
            <a:pPr algn="just" eaLnBrk="1" hangingPunct="1">
              <a:buFontTx/>
              <a:buNone/>
            </a:pPr>
            <a:endParaRPr lang="en-US" altLang="LID4096" dirty="0"/>
          </a:p>
        </p:txBody>
      </p:sp>
      <p:sp>
        <p:nvSpPr>
          <p:cNvPr id="57349" name="Text Box 4">
            <a:extLst>
              <a:ext uri="{FF2B5EF4-FFF2-40B4-BE49-F238E27FC236}">
                <a16:creationId xmlns:a16="http://schemas.microsoft.com/office/drawing/2014/main" id="{E2014A29-5F8D-4067-B373-24EEF0A52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631" y="3700021"/>
            <a:ext cx="3581400" cy="302418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LID4096" sz="2400" dirty="0">
                <a:latin typeface="Tahoma" panose="020B0604030504040204" pitchFamily="34" charset="0"/>
              </a:rPr>
              <a:t>свойства </a:t>
            </a:r>
            <a:r>
              <a:rPr lang="en-US" altLang="LID4096" sz="2400" dirty="0">
                <a:latin typeface="Tahoma" panose="020B0604030504040204" pitchFamily="34" charset="0"/>
              </a:rPr>
              <a:t>:</a:t>
            </a:r>
            <a:endParaRPr lang="en-US" altLang="LID4096" sz="1600" dirty="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dirty="0">
                <a:solidFill>
                  <a:schemeClr val="hlink"/>
                </a:solidFill>
                <a:latin typeface="Courier New" panose="02070309020205020404" pitchFamily="49" charset="0"/>
              </a:rPr>
              <a:t> document 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dirty="0">
                <a:solidFill>
                  <a:schemeClr val="hlink"/>
                </a:solidFill>
                <a:latin typeface="Courier New" panose="02070309020205020404" pitchFamily="49" charset="0"/>
              </a:rPr>
              <a:t> event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dirty="0">
                <a:solidFill>
                  <a:schemeClr val="hlink"/>
                </a:solidFill>
                <a:latin typeface="Courier New" panose="02070309020205020404" pitchFamily="49" charset="0"/>
              </a:rPr>
              <a:t> history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dirty="0">
                <a:solidFill>
                  <a:schemeClr val="hlink"/>
                </a:solidFill>
                <a:latin typeface="Courier New" panose="02070309020205020404" pitchFamily="49" charset="0"/>
              </a:rPr>
              <a:t> location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dirty="0">
                <a:solidFill>
                  <a:schemeClr val="hlink"/>
                </a:solidFill>
                <a:latin typeface="Courier New" panose="02070309020205020404" pitchFamily="49" charset="0"/>
              </a:rPr>
              <a:t> name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dirty="0">
                <a:solidFill>
                  <a:schemeClr val="hlink"/>
                </a:solidFill>
                <a:latin typeface="Courier New" panose="02070309020205020404" pitchFamily="49" charset="0"/>
              </a:rPr>
              <a:t> navigator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dirty="0">
                <a:solidFill>
                  <a:schemeClr val="hlink"/>
                </a:solidFill>
                <a:latin typeface="Courier New" panose="02070309020205020404" pitchFamily="49" charset="0"/>
              </a:rPr>
              <a:t> screen</a:t>
            </a:r>
          </a:p>
        </p:txBody>
      </p:sp>
      <p:sp>
        <p:nvSpPr>
          <p:cNvPr id="57350" name="Text Box 5">
            <a:extLst>
              <a:ext uri="{FF2B5EF4-FFF2-40B4-BE49-F238E27FC236}">
                <a16:creationId xmlns:a16="http://schemas.microsoft.com/office/drawing/2014/main" id="{18FDF9AC-68A1-4A38-A82C-B1BB7DD97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4465" y="3556262"/>
            <a:ext cx="3581400" cy="3024188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LID4096" sz="2400">
                <a:latin typeface="Tahoma" panose="020B0604030504040204" pitchFamily="34" charset="0"/>
              </a:rPr>
              <a:t>метод </a:t>
            </a:r>
            <a:r>
              <a:rPr lang="en-US" altLang="LID4096" sz="2400">
                <a:latin typeface="Tahoma" panose="020B0604030504040204" pitchFamily="34" charset="0"/>
              </a:rPr>
              <a:t>:</a:t>
            </a:r>
            <a:endParaRPr lang="en-US" altLang="LID4096" sz="160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 b="1">
                <a:solidFill>
                  <a:schemeClr val="hlink"/>
                </a:solidFill>
                <a:latin typeface="Courier New" panose="02070309020205020404" pitchFamily="49" charset="0"/>
              </a:rPr>
              <a:t> </a:t>
            </a:r>
            <a:r>
              <a:rPr lang="en-US" altLang="LID4096" sz="1600">
                <a:solidFill>
                  <a:schemeClr val="hlink"/>
                </a:solidFill>
                <a:latin typeface="Courier New" panose="02070309020205020404" pitchFamily="49" charset="0"/>
              </a:rPr>
              <a:t>alert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>
                <a:solidFill>
                  <a:schemeClr val="hlink"/>
                </a:solidFill>
                <a:latin typeface="Courier New" panose="02070309020205020404" pitchFamily="49" charset="0"/>
              </a:rPr>
              <a:t> blur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>
                <a:solidFill>
                  <a:schemeClr val="hlink"/>
                </a:solidFill>
                <a:latin typeface="Courier New" panose="02070309020205020404" pitchFamily="49" charset="0"/>
              </a:rPr>
              <a:t> close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>
                <a:solidFill>
                  <a:schemeClr val="hlink"/>
                </a:solidFill>
                <a:latin typeface="Courier New" panose="02070309020205020404" pitchFamily="49" charset="0"/>
              </a:rPr>
              <a:t> focus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>
                <a:solidFill>
                  <a:schemeClr val="hlink"/>
                </a:solidFill>
                <a:latin typeface="Courier New" panose="02070309020205020404" pitchFamily="49" charset="0"/>
              </a:rPr>
              <a:t> navigate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LID4096" sz="1600">
                <a:solidFill>
                  <a:schemeClr val="hlink"/>
                </a:solidFill>
                <a:latin typeface="Courier New" panose="02070309020205020404" pitchFamily="49" charset="0"/>
              </a:rPr>
              <a:t> open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LID4096" sz="1600">
              <a:solidFill>
                <a:schemeClr val="hlink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Номер слайда 5">
            <a:extLst>
              <a:ext uri="{FF2B5EF4-FFF2-40B4-BE49-F238E27FC236}">
                <a16:creationId xmlns:a16="http://schemas.microsoft.com/office/drawing/2014/main" id="{1190A447-524C-4C35-91AA-D5337A42D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418EEBD-05DE-47A1-8966-1DBA07B1B30B}" type="slidenum">
              <a:rPr lang="en-US" altLang="LID4096"/>
              <a:pPr eaLnBrk="1" hangingPunct="1"/>
              <a:t>59</a:t>
            </a:fld>
            <a:endParaRPr lang="en-US" altLang="LID4096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7A61EC4-4647-46D4-AC71-8CF8B8B964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8412" y="2055043"/>
            <a:ext cx="9362388" cy="4071121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IN" altLang="LID4096" sz="2400" dirty="0"/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rgbClr val="006600"/>
                </a:solidFill>
              </a:rPr>
              <a:t>&lt;html&gt; 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rgbClr val="006600"/>
                </a:solidFill>
              </a:rPr>
              <a:t>&lt;head&gt;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rgbClr val="006600"/>
                </a:solidFill>
              </a:rPr>
              <a:t>&lt;script language = "</a:t>
            </a:r>
            <a:r>
              <a:rPr lang="en-IN" altLang="LID4096" sz="2400" dirty="0" err="1">
                <a:solidFill>
                  <a:srgbClr val="006600"/>
                </a:solidFill>
              </a:rPr>
              <a:t>javascript</a:t>
            </a:r>
            <a:r>
              <a:rPr lang="en-IN" altLang="LID4096" sz="24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>
                <a:solidFill>
                  <a:srgbClr val="006600"/>
                </a:solidFill>
              </a:rPr>
              <a:t>document.write</a:t>
            </a:r>
            <a:r>
              <a:rPr lang="en-IN" altLang="LID4096" sz="2400" dirty="0">
                <a:solidFill>
                  <a:srgbClr val="006600"/>
                </a:solidFill>
              </a:rPr>
              <a:t>("opening new Window!!!!!!! ");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>
                <a:solidFill>
                  <a:srgbClr val="006600"/>
                </a:solidFill>
              </a:rPr>
              <a:t>document.write</a:t>
            </a:r>
            <a:r>
              <a:rPr lang="en-IN" altLang="LID4096" sz="2400" dirty="0">
                <a:solidFill>
                  <a:srgbClr val="006600"/>
                </a:solidFill>
              </a:rPr>
              <a:t>("&lt;</a:t>
            </a:r>
            <a:r>
              <a:rPr lang="en-IN" altLang="LID4096" sz="2400" dirty="0" err="1">
                <a:solidFill>
                  <a:srgbClr val="006600"/>
                </a:solidFill>
              </a:rPr>
              <a:t>br</a:t>
            </a:r>
            <a:r>
              <a:rPr lang="en-IN" altLang="LID4096" sz="2400" dirty="0">
                <a:solidFill>
                  <a:srgbClr val="006600"/>
                </a:solidFill>
              </a:rPr>
              <a:t>&gt;");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>
                <a:solidFill>
                  <a:srgbClr val="006600"/>
                </a:solidFill>
              </a:rPr>
              <a:t>window.open</a:t>
            </a:r>
            <a:r>
              <a:rPr lang="en-IN" altLang="LID4096" sz="2400" dirty="0">
                <a:solidFill>
                  <a:srgbClr val="006600"/>
                </a:solidFill>
              </a:rPr>
              <a:t>();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90000"/>
              </a:lnSpc>
            </a:pPr>
            <a:endParaRPr lang="en-US" altLang="LID4096" sz="2400" dirty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>
                <a:solidFill>
                  <a:srgbClr val="CC0000"/>
                </a:solidFill>
              </a:rPr>
              <a:t>window.open</a:t>
            </a:r>
            <a:r>
              <a:rPr lang="en-IN" altLang="LID4096" sz="2400" dirty="0">
                <a:solidFill>
                  <a:srgbClr val="CC0000"/>
                </a:solidFill>
              </a:rPr>
              <a:t>(“table.html”);</a:t>
            </a:r>
          </a:p>
          <a:p>
            <a:pPr eaLnBrk="1" hangingPunct="1">
              <a:lnSpc>
                <a:spcPct val="90000"/>
              </a:lnSpc>
            </a:pPr>
            <a:r>
              <a:rPr lang="en-IN" altLang="LID4096" sz="2400" dirty="0" err="1">
                <a:solidFill>
                  <a:srgbClr val="CC0000"/>
                </a:solidFill>
              </a:rPr>
              <a:t>window.open</a:t>
            </a:r>
            <a:r>
              <a:rPr lang="en-IN" altLang="LID4096" sz="2400" dirty="0">
                <a:solidFill>
                  <a:srgbClr val="CC0000"/>
                </a:solidFill>
              </a:rPr>
              <a:t>(“http://www.google.com”);</a:t>
            </a:r>
          </a:p>
          <a:p>
            <a:pPr eaLnBrk="1" hangingPunct="1">
              <a:lnSpc>
                <a:spcPct val="90000"/>
              </a:lnSpc>
            </a:pPr>
            <a:endParaRPr lang="en-IN" altLang="LID4096" sz="2400" dirty="0"/>
          </a:p>
          <a:p>
            <a:pPr eaLnBrk="1" hangingPunct="1">
              <a:lnSpc>
                <a:spcPct val="90000"/>
              </a:lnSpc>
            </a:pPr>
            <a:endParaRPr lang="en-IN" altLang="LID4096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25A4C-3E5A-4937-BE29-FDBF037EB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Changing the text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893C077-F098-4721-9F95-3B2D47785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9" y="2643418"/>
            <a:ext cx="6449325" cy="29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04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Номер слайда 5">
            <a:extLst>
              <a:ext uri="{FF2B5EF4-FFF2-40B4-BE49-F238E27FC236}">
                <a16:creationId xmlns:a16="http://schemas.microsoft.com/office/drawing/2014/main" id="{D2E70061-DF1D-450E-ABEF-AF4859C1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F997C6-E156-46BE-9441-8EC3D2CB0B00}" type="slidenum">
              <a:rPr lang="en-US" altLang="LID4096"/>
              <a:pPr eaLnBrk="1" hangingPunct="1"/>
              <a:t>60</a:t>
            </a:fld>
            <a:endParaRPr lang="en-US" altLang="LID4096"/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0ED26C6B-7AE5-48EB-95B7-729E37978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705" y="1941922"/>
            <a:ext cx="9400095" cy="418424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LID4096" sz="2400" dirty="0"/>
              <a:t>Написать программу, в которой пользователь введет имя сайта в текстовом поле, нажав кнопку "открыт сайт" сайт будет открываться.</a:t>
            </a:r>
            <a:endParaRPr lang="en-US" altLang="LID4096" sz="2400" dirty="0"/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&lt;html&gt; &lt;head&gt;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&lt;script language = "</a:t>
            </a:r>
            <a:r>
              <a:rPr lang="en-IN" altLang="LID4096" dirty="0" err="1"/>
              <a:t>javascript</a:t>
            </a:r>
            <a:r>
              <a:rPr lang="en-IN" altLang="LID4096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function call()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 err="1"/>
              <a:t>window.open</a:t>
            </a:r>
            <a:r>
              <a:rPr lang="en-IN" altLang="LID4096" dirty="0"/>
              <a:t>(</a:t>
            </a:r>
            <a:r>
              <a:rPr lang="en-IN" altLang="LID4096" dirty="0" err="1"/>
              <a:t>fm.site.value</a:t>
            </a:r>
            <a:r>
              <a:rPr lang="en-IN" altLang="LID4096" dirty="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&lt;h3&gt; please Enter the complete URL : For Example &lt;</a:t>
            </a:r>
            <a:r>
              <a:rPr lang="en-IN" altLang="LID4096" dirty="0" err="1"/>
              <a:t>br</a:t>
            </a:r>
            <a:r>
              <a:rPr lang="en-IN" altLang="LID4096" dirty="0"/>
              <a:t>&gt; http://www.yahoo.com &lt;/h3&gt;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&lt;form name = "</a:t>
            </a:r>
            <a:r>
              <a:rPr lang="en-IN" altLang="LID4096" dirty="0" err="1"/>
              <a:t>fm</a:t>
            </a:r>
            <a:r>
              <a:rPr lang="en-IN" altLang="LID4096" dirty="0"/>
              <a:t>" 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&lt;input type = text name = "site" size = "30" 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&lt;input type = "button" value = "open site" onclick = "call()"&gt;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&lt;/form&gt;&lt;/body&gt;&lt;/html&gt;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4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4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4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4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4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4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42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42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75393679-00A2-4C97-8E61-C2E2F47B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A93BED-0DAD-4F64-B692-D608AAF402D8}" type="slidenum">
              <a:rPr lang="en-US" altLang="LID4096"/>
              <a:pPr eaLnBrk="1" hangingPunct="1"/>
              <a:t>61</a:t>
            </a:fld>
            <a:endParaRPr lang="en-US" altLang="LID4096"/>
          </a:p>
        </p:txBody>
      </p:sp>
      <p:sp>
        <p:nvSpPr>
          <p:cNvPr id="60421" name="Rectangle 3">
            <a:extLst>
              <a:ext uri="{FF2B5EF4-FFF2-40B4-BE49-F238E27FC236}">
                <a16:creationId xmlns:a16="http://schemas.microsoft.com/office/drawing/2014/main" id="{C74A0E92-EF34-4731-A44F-003ABC94E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960775"/>
            <a:ext cx="9629608" cy="4241589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altLang="LID4096" sz="2400" b="1" dirty="0">
                <a:solidFill>
                  <a:srgbClr val="006600"/>
                </a:solidFill>
              </a:rPr>
              <a:t>History Object</a:t>
            </a:r>
            <a:r>
              <a:rPr lang="en-US" altLang="LID4096" sz="2000" dirty="0"/>
              <a:t> :’ This object provides </a:t>
            </a:r>
          </a:p>
          <a:p>
            <a:pPr eaLnBrk="1" hangingPunct="1">
              <a:buFontTx/>
              <a:buNone/>
            </a:pPr>
            <a:r>
              <a:rPr lang="en-US" altLang="LID4096" sz="2000" dirty="0"/>
              <a:t>	a list of the URL's most recently</a:t>
            </a:r>
          </a:p>
          <a:p>
            <a:pPr eaLnBrk="1" hangingPunct="1">
              <a:buFontTx/>
              <a:buNone/>
            </a:pPr>
            <a:r>
              <a:rPr lang="en-US" altLang="LID4096" sz="2000" dirty="0"/>
              <a:t>	visited by the client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Example, history's "back()" method cause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the window to again display the 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immediately previous document: 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</a:t>
            </a:r>
            <a:r>
              <a:rPr lang="en-US" altLang="LID4096" sz="2000" dirty="0" err="1">
                <a:latin typeface="Courier New" panose="02070309020205020404" pitchFamily="49" charset="0"/>
              </a:rPr>
              <a:t>history.back</a:t>
            </a:r>
            <a:r>
              <a:rPr lang="en-US" altLang="LID4096" sz="2000" dirty="0">
                <a:latin typeface="Courier New" panose="02070309020205020404" pitchFamily="49" charset="0"/>
              </a:rPr>
              <a:t>();</a:t>
            </a:r>
            <a:r>
              <a:rPr lang="en-US" altLang="LID4096" sz="2000" dirty="0"/>
              <a:t> </a:t>
            </a:r>
          </a:p>
          <a:p>
            <a:pPr algn="just" eaLnBrk="1" hangingPunct="1"/>
            <a:endParaRPr lang="en-US" altLang="LID4096" sz="2000" dirty="0"/>
          </a:p>
          <a:p>
            <a:pPr algn="just" eaLnBrk="1" hangingPunct="1"/>
            <a:r>
              <a:rPr lang="en-US" altLang="LID4096" sz="2400" b="1" dirty="0">
                <a:solidFill>
                  <a:srgbClr val="006600"/>
                </a:solidFill>
              </a:rPr>
              <a:t>Location Object</a:t>
            </a:r>
            <a:r>
              <a:rPr lang="en-US" altLang="LID4096" sz="2000" dirty="0"/>
              <a:t> : This object maintains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information about the current URL.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It provides a method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that causes the window's current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	URL to be reloaded</a:t>
            </a:r>
            <a:r>
              <a:rPr lang="en-US" altLang="LID4096" dirty="0"/>
              <a:t>. </a:t>
            </a:r>
          </a:p>
          <a:p>
            <a:pPr algn="just" eaLnBrk="1" hangingPunct="1">
              <a:buFontTx/>
              <a:buNone/>
            </a:pPr>
            <a:r>
              <a:rPr lang="en-US" altLang="LID4096" sz="2000" dirty="0"/>
              <a:t>     </a:t>
            </a:r>
            <a:r>
              <a:rPr lang="en-US" altLang="LID4096" sz="2000" dirty="0" err="1"/>
              <a:t>location.replace</a:t>
            </a:r>
            <a:r>
              <a:rPr lang="en-US" altLang="LID4096" sz="2000" dirty="0"/>
              <a:t>()….</a:t>
            </a:r>
          </a:p>
          <a:p>
            <a:pPr algn="just" eaLnBrk="1" hangingPunct="1"/>
            <a:endParaRPr lang="en-US" altLang="LID4096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Номер слайда 5">
            <a:extLst>
              <a:ext uri="{FF2B5EF4-FFF2-40B4-BE49-F238E27FC236}">
                <a16:creationId xmlns:a16="http://schemas.microsoft.com/office/drawing/2014/main" id="{7FAB90A6-9567-4685-9761-C055C9C8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264192-B974-4600-B357-D6C956DA111A}" type="slidenum">
              <a:rPr lang="en-US" altLang="LID4096"/>
              <a:pPr eaLnBrk="1" hangingPunct="1"/>
              <a:t>62</a:t>
            </a:fld>
            <a:endParaRPr lang="en-US" altLang="LID4096"/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AF85DFD9-00D8-4F58-8063-E23F2E31ED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705" y="2667786"/>
            <a:ext cx="9400095" cy="345837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ru-RU" altLang="LID4096" sz="2800" b="1" dirty="0">
                <a:solidFill>
                  <a:schemeClr val="accent2"/>
                </a:solidFill>
              </a:rPr>
              <a:t>JavaScript Объект </a:t>
            </a:r>
            <a:r>
              <a:rPr lang="ru-RU" altLang="LID4096" sz="2800" b="1" dirty="0" err="1">
                <a:solidFill>
                  <a:schemeClr val="accent2"/>
                </a:solidFill>
              </a:rPr>
              <a:t>Date</a:t>
            </a:r>
            <a:endParaRPr lang="ru-RU" altLang="LID4096" sz="2800" b="1" dirty="0">
              <a:solidFill>
                <a:schemeClr val="accent2"/>
              </a:solidFill>
            </a:endParaRPr>
          </a:p>
          <a:p>
            <a:pPr eaLnBrk="1" hangingPunct="1"/>
            <a:endParaRPr lang="ru-RU" altLang="LID4096" sz="2800" b="1" dirty="0">
              <a:solidFill>
                <a:schemeClr val="accent2"/>
              </a:solidFill>
            </a:endParaRPr>
          </a:p>
          <a:p>
            <a:pPr eaLnBrk="1" hangingPunct="1"/>
            <a:r>
              <a:rPr lang="ru-RU" altLang="LID4096" b="1" dirty="0"/>
              <a:t>Объект </a:t>
            </a:r>
            <a:r>
              <a:rPr lang="en-US" altLang="LID4096" b="1" dirty="0"/>
              <a:t>Date </a:t>
            </a:r>
            <a:r>
              <a:rPr lang="ru-RU" altLang="LID4096" b="1" dirty="0"/>
              <a:t>используется для работы с датами и временем</a:t>
            </a:r>
            <a:endParaRPr lang="en-US" altLang="LID4096" dirty="0"/>
          </a:p>
          <a:p>
            <a:pPr eaLnBrk="1" hangingPunct="1"/>
            <a:r>
              <a:rPr lang="en-US" altLang="LID4096" sz="2000" dirty="0"/>
              <a:t>var </a:t>
            </a:r>
            <a:r>
              <a:rPr lang="en-US" altLang="LID4096" sz="2000" dirty="0" err="1"/>
              <a:t>myDate</a:t>
            </a:r>
            <a:r>
              <a:rPr lang="en-US" altLang="LID4096" sz="2000" dirty="0"/>
              <a:t>=new Date() </a:t>
            </a:r>
          </a:p>
          <a:p>
            <a:pPr lvl="1" eaLnBrk="1" hangingPunct="1"/>
            <a:r>
              <a:rPr lang="ru-RU" altLang="LID4096" sz="2000" dirty="0"/>
              <a:t>Объект </a:t>
            </a:r>
            <a:r>
              <a:rPr lang="en-US" altLang="LID4096" sz="2000" dirty="0"/>
              <a:t>Date </a:t>
            </a:r>
            <a:r>
              <a:rPr lang="ru-RU" altLang="LID4096" sz="2000" dirty="0"/>
              <a:t>будет автоматически удерживать текущую дату и время в качестве начального значения</a:t>
            </a:r>
            <a:endParaRPr lang="en-US" altLang="LID4096" sz="2000" dirty="0"/>
          </a:p>
          <a:p>
            <a:pPr eaLnBrk="1" hangingPunct="1"/>
            <a:r>
              <a:rPr lang="ru-RU" altLang="LID4096" sz="2000" dirty="0"/>
              <a:t>Манипуляция с датами:</a:t>
            </a:r>
            <a:endParaRPr lang="en-US" altLang="LID4096" sz="2000" dirty="0"/>
          </a:p>
          <a:p>
            <a:pPr eaLnBrk="1" hangingPunct="1"/>
            <a:r>
              <a:rPr lang="en-US" altLang="LID4096" sz="2000" dirty="0"/>
              <a:t>var d = new Date();</a:t>
            </a:r>
          </a:p>
          <a:p>
            <a:pPr eaLnBrk="1" hangingPunct="1"/>
            <a:r>
              <a:rPr lang="en-US" altLang="LID4096" sz="2000" dirty="0" err="1"/>
              <a:t>d.setFullYear</a:t>
            </a:r>
            <a:r>
              <a:rPr lang="en-US" altLang="LID4096" sz="2000" dirty="0"/>
              <a:t>(1992,10,3);</a:t>
            </a:r>
          </a:p>
          <a:p>
            <a:pPr eaLnBrk="1" hangingPunct="1"/>
            <a:r>
              <a:rPr lang="en-US" altLang="LID4096" sz="2000" dirty="0" err="1"/>
              <a:t>document.write</a:t>
            </a:r>
            <a:r>
              <a:rPr lang="en-US" altLang="LID4096" sz="2000" dirty="0"/>
              <a:t>(d);  // Tue Nov 3 02:06:39 PST 1992 </a:t>
            </a:r>
          </a:p>
          <a:p>
            <a:pPr eaLnBrk="1" hangingPunct="1"/>
            <a:endParaRPr lang="en-US" altLang="LID4096" sz="2000" dirty="0"/>
          </a:p>
          <a:p>
            <a:pPr eaLnBrk="1" hangingPunct="1"/>
            <a:endParaRPr lang="en-US" altLang="LID4096" sz="2000" dirty="0"/>
          </a:p>
          <a:p>
            <a:pPr lvl="1" eaLnBrk="1" hangingPunct="1">
              <a:buFontTx/>
              <a:buNone/>
            </a:pPr>
            <a:endParaRPr lang="en-US" altLang="LID4096" sz="1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Номер слайда 5">
            <a:extLst>
              <a:ext uri="{FF2B5EF4-FFF2-40B4-BE49-F238E27FC236}">
                <a16:creationId xmlns:a16="http://schemas.microsoft.com/office/drawing/2014/main" id="{31CB4317-BC82-435A-AAF4-309D6D8D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E93830-515E-495B-B3AA-5C6BE9F079EA}" type="slidenum">
              <a:rPr lang="en-US" altLang="LID4096"/>
              <a:pPr eaLnBrk="1" hangingPunct="1"/>
              <a:t>63</a:t>
            </a:fld>
            <a:endParaRPr lang="en-US" altLang="LID4096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0A97F3D0-C9D0-4EF7-98A0-12BF1218A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LID4096" sz="3600" b="1" dirty="0">
                <a:solidFill>
                  <a:srgbClr val="FFC000"/>
                </a:solidFill>
              </a:rPr>
              <a:t>JavaScript Timing Events</a:t>
            </a:r>
            <a:r>
              <a:rPr lang="en-US" altLang="LID4096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889047ED-8DA2-45D1-8F8A-EC6B75E27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ru-RU" altLang="LID4096" sz="2000" dirty="0"/>
              <a:t>С помощью JavaScript можно выполнять некоторые коды не сразу после вызова функции, но по истечении определенного интервала времени. Это называется события времени.</a:t>
            </a:r>
          </a:p>
          <a:p>
            <a:pPr eaLnBrk="1" hangingPunct="1"/>
            <a:endParaRPr lang="ru-RU" altLang="LID4096" sz="2000" dirty="0"/>
          </a:p>
          <a:p>
            <a:pPr eaLnBrk="1" hangingPunct="1"/>
            <a:r>
              <a:rPr lang="ru-RU" altLang="LID4096" sz="2000" dirty="0"/>
              <a:t>Два основных метода, которые используются:</a:t>
            </a:r>
            <a:endParaRPr lang="en-US" altLang="LID4096" sz="2000" dirty="0"/>
          </a:p>
          <a:p>
            <a:pPr eaLnBrk="1" hangingPunct="1"/>
            <a:r>
              <a:rPr lang="en-US" altLang="LID4096" sz="2000" dirty="0" err="1">
                <a:solidFill>
                  <a:srgbClr val="CC0000"/>
                </a:solidFill>
              </a:rPr>
              <a:t>setTimeout</a:t>
            </a:r>
            <a:r>
              <a:rPr lang="en-US" altLang="LID4096" sz="2000" dirty="0">
                <a:solidFill>
                  <a:srgbClr val="CC0000"/>
                </a:solidFill>
              </a:rPr>
              <a:t>()</a:t>
            </a:r>
            <a:r>
              <a:rPr lang="en-US" altLang="LID4096" sz="2000" dirty="0"/>
              <a:t> - </a:t>
            </a:r>
            <a:r>
              <a:rPr lang="ru-RU" altLang="LID4096" sz="2000" dirty="0"/>
              <a:t>выполняет через некоторое время </a:t>
            </a:r>
            <a:endParaRPr lang="en-US" altLang="LID4096" sz="2000" dirty="0"/>
          </a:p>
          <a:p>
            <a:pPr lvl="1" eaLnBrk="1" hangingPunct="1"/>
            <a:r>
              <a:rPr lang="en-US" altLang="LID4096" sz="2000" dirty="0" err="1">
                <a:solidFill>
                  <a:srgbClr val="CC0000"/>
                </a:solidFill>
              </a:rPr>
              <a:t>clearTimeout</a:t>
            </a:r>
            <a:r>
              <a:rPr lang="en-US" altLang="LID4096" sz="2000" dirty="0">
                <a:solidFill>
                  <a:srgbClr val="CC0000"/>
                </a:solidFill>
              </a:rPr>
              <a:t>()</a:t>
            </a:r>
            <a:r>
              <a:rPr lang="en-US" altLang="LID4096" sz="2000" dirty="0"/>
              <a:t> - </a:t>
            </a:r>
            <a:r>
              <a:rPr lang="ru-RU" altLang="LID4096" sz="2000" dirty="0"/>
              <a:t>отмена</a:t>
            </a:r>
            <a:r>
              <a:rPr lang="en-US" altLang="LID4096" sz="2000" dirty="0"/>
              <a:t> </a:t>
            </a:r>
            <a:r>
              <a:rPr lang="en-US" altLang="LID4096" sz="2000" dirty="0" err="1"/>
              <a:t>setTimeout</a:t>
            </a:r>
            <a:r>
              <a:rPr lang="en-US" altLang="LID4096" sz="2000" dirty="0"/>
              <a:t>() </a:t>
            </a:r>
          </a:p>
          <a:p>
            <a:pPr lvl="1" eaLnBrk="1" hangingPunct="1"/>
            <a:endParaRPr lang="en-US" altLang="LID4096" sz="2000" dirty="0"/>
          </a:p>
          <a:p>
            <a:pPr eaLnBrk="1" hangingPunct="1"/>
            <a:r>
              <a:rPr lang="ru-RU" altLang="LID4096" sz="2000" dirty="0"/>
              <a:t>Синтаксис:</a:t>
            </a:r>
            <a:endParaRPr lang="en-US" altLang="LID4096" sz="2000" dirty="0"/>
          </a:p>
          <a:p>
            <a:pPr eaLnBrk="1" hangingPunct="1"/>
            <a:r>
              <a:rPr lang="en-US" altLang="LID4096" sz="2000" dirty="0">
                <a:solidFill>
                  <a:srgbClr val="006600"/>
                </a:solidFill>
              </a:rPr>
              <a:t>var t=</a:t>
            </a:r>
            <a:r>
              <a:rPr lang="en-US" altLang="LID4096" sz="2000" dirty="0" err="1">
                <a:solidFill>
                  <a:srgbClr val="006600"/>
                </a:solidFill>
              </a:rPr>
              <a:t>setTimeout</a:t>
            </a:r>
            <a:r>
              <a:rPr lang="en-US" altLang="LID4096" sz="2000" dirty="0">
                <a:solidFill>
                  <a:srgbClr val="006600"/>
                </a:solidFill>
              </a:rPr>
              <a:t>("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 </a:t>
            </a:r>
            <a:r>
              <a:rPr lang="en-US" altLang="LID4096" sz="2000" dirty="0" err="1">
                <a:solidFill>
                  <a:srgbClr val="006600"/>
                </a:solidFill>
              </a:rPr>
              <a:t>statement",milliseconds</a:t>
            </a:r>
            <a:r>
              <a:rPr lang="en-US" altLang="LID4096" sz="2000" dirty="0">
                <a:solidFill>
                  <a:srgbClr val="006600"/>
                </a:solidFill>
              </a:rPr>
              <a:t>); </a:t>
            </a:r>
          </a:p>
          <a:p>
            <a:pPr eaLnBrk="1" hangingPunct="1"/>
            <a:r>
              <a:rPr lang="en-US" altLang="LID4096" sz="2000" dirty="0" err="1">
                <a:solidFill>
                  <a:srgbClr val="006600"/>
                </a:solidFill>
              </a:rPr>
              <a:t>clearTimeout</a:t>
            </a:r>
            <a:r>
              <a:rPr lang="en-US" altLang="LID4096" sz="2000" dirty="0">
                <a:solidFill>
                  <a:srgbClr val="006600"/>
                </a:solidFill>
              </a:rPr>
              <a:t>(</a:t>
            </a:r>
            <a:r>
              <a:rPr lang="en-US" altLang="LID4096" sz="2000" dirty="0" err="1">
                <a:solidFill>
                  <a:srgbClr val="006600"/>
                </a:solidFill>
              </a:rPr>
              <a:t>setTimeout_variable</a:t>
            </a:r>
            <a:r>
              <a:rPr lang="en-US" altLang="LID4096" sz="2000" dirty="0">
                <a:solidFill>
                  <a:srgbClr val="006600"/>
                </a:solidFill>
              </a:rPr>
              <a:t>) </a:t>
            </a:r>
          </a:p>
          <a:p>
            <a:pPr eaLnBrk="1" hangingPunct="1"/>
            <a:endParaRPr lang="en-US" altLang="LID4096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Номер слайда 5">
            <a:extLst>
              <a:ext uri="{FF2B5EF4-FFF2-40B4-BE49-F238E27FC236}">
                <a16:creationId xmlns:a16="http://schemas.microsoft.com/office/drawing/2014/main" id="{64CF7495-9195-4A39-9F15-9D4CE137E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0D1897-2B32-4464-87D1-FD8FDFF1D9F0}" type="slidenum">
              <a:rPr lang="en-US" altLang="LID4096"/>
              <a:pPr eaLnBrk="1" hangingPunct="1"/>
              <a:t>64</a:t>
            </a:fld>
            <a:endParaRPr lang="en-US" altLang="LID4096"/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D2E76D57-0712-41E8-A572-A27DC2342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7522" y="1885361"/>
            <a:ext cx="9183278" cy="4240803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&lt;script type="text/</a:t>
            </a:r>
            <a:r>
              <a:rPr lang="en-US" altLang="LID4096" sz="2000" dirty="0" err="1">
                <a:solidFill>
                  <a:srgbClr val="006600"/>
                </a:solidFill>
              </a:rPr>
              <a:t>javascript</a:t>
            </a:r>
            <a:r>
              <a:rPr lang="en-US" altLang="LID4096" sz="2000" dirty="0">
                <a:solidFill>
                  <a:srgbClr val="006600"/>
                </a:solidFill>
              </a:rPr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function </a:t>
            </a:r>
            <a:r>
              <a:rPr lang="en-US" altLang="LID4096" sz="2000" dirty="0" err="1">
                <a:solidFill>
                  <a:srgbClr val="006600"/>
                </a:solidFill>
              </a:rPr>
              <a:t>timedMsg</a:t>
            </a:r>
            <a:r>
              <a:rPr lang="en-US" altLang="LID4096" sz="2000" dirty="0">
                <a:solidFill>
                  <a:srgbClr val="006600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chemeClr val="accent2"/>
                </a:solidFill>
              </a:rPr>
              <a:t>var t=</a:t>
            </a:r>
            <a:r>
              <a:rPr lang="en-US" altLang="LID4096" sz="2000" dirty="0" err="1">
                <a:solidFill>
                  <a:schemeClr val="accent2"/>
                </a:solidFill>
              </a:rPr>
              <a:t>setTimeout</a:t>
            </a:r>
            <a:r>
              <a:rPr lang="en-US" altLang="LID4096" sz="2000" dirty="0">
                <a:solidFill>
                  <a:schemeClr val="accent2"/>
                </a:solidFill>
              </a:rPr>
              <a:t>("alert('5 seconds!')",5000);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&lt;input type="button" value="Display timed </a:t>
            </a:r>
            <a:r>
              <a:rPr lang="en-US" altLang="LID4096" sz="2000" dirty="0" err="1">
                <a:solidFill>
                  <a:srgbClr val="006600"/>
                </a:solidFill>
              </a:rPr>
              <a:t>alertbox</a:t>
            </a:r>
            <a:r>
              <a:rPr lang="en-US" altLang="LID4096" sz="2000" dirty="0">
                <a:solidFill>
                  <a:srgbClr val="006600"/>
                </a:solidFill>
              </a:rPr>
              <a:t>!" </a:t>
            </a:r>
            <a:r>
              <a:rPr lang="en-US" altLang="LID4096" sz="2000" dirty="0" err="1">
                <a:solidFill>
                  <a:srgbClr val="006600"/>
                </a:solidFill>
              </a:rPr>
              <a:t>onClick</a:t>
            </a:r>
            <a:r>
              <a:rPr lang="en-US" altLang="LID4096" sz="2000" dirty="0">
                <a:solidFill>
                  <a:srgbClr val="006600"/>
                </a:solidFill>
              </a:rPr>
              <a:t> = "</a:t>
            </a:r>
            <a:r>
              <a:rPr lang="en-US" altLang="LID4096" sz="2000" dirty="0" err="1">
                <a:solidFill>
                  <a:srgbClr val="006600"/>
                </a:solidFill>
              </a:rPr>
              <a:t>timedMsg</a:t>
            </a:r>
            <a:r>
              <a:rPr lang="en-US" altLang="LID4096" sz="2000" dirty="0">
                <a:solidFill>
                  <a:srgbClr val="006600"/>
                </a:solidFill>
              </a:rPr>
              <a:t>()"&gt;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&lt;p&gt;Click on the button above. An alert box will be displayed after 5 seconds.&lt;/p&gt;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>
                <a:solidFill>
                  <a:srgbClr val="006600"/>
                </a:solidFill>
              </a:rPr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LID4096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Номер слайда 5">
            <a:extLst>
              <a:ext uri="{FF2B5EF4-FFF2-40B4-BE49-F238E27FC236}">
                <a16:creationId xmlns:a16="http://schemas.microsoft.com/office/drawing/2014/main" id="{C75A6919-A12A-4513-B048-2E79A2A9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0781E6-E81F-4BC5-825C-F4831FAE6616}" type="slidenum">
              <a:rPr lang="en-US" altLang="LID4096"/>
              <a:pPr eaLnBrk="1" hangingPunct="1"/>
              <a:t>65</a:t>
            </a:fld>
            <a:endParaRPr lang="en-US" altLang="LID4096"/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D1FB39F2-0E3C-4AFE-A41D-A7BF253A9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0705" y="2064470"/>
            <a:ext cx="9400095" cy="4061694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&lt;script type="text/</a:t>
            </a:r>
            <a:r>
              <a:rPr lang="en-US" altLang="LID4096" dirty="0" err="1"/>
              <a:t>javascript</a:t>
            </a:r>
            <a:r>
              <a:rPr lang="en-US" altLang="LID4096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var c=0;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var 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chemeClr val="accent2"/>
                </a:solidFill>
              </a:rPr>
              <a:t>function </a:t>
            </a:r>
            <a:r>
              <a:rPr lang="en-US" altLang="LID4096" dirty="0" err="1">
                <a:solidFill>
                  <a:schemeClr val="accent2"/>
                </a:solidFill>
              </a:rPr>
              <a:t>timedCount</a:t>
            </a:r>
            <a:r>
              <a:rPr lang="en-US" altLang="LID4096" dirty="0">
                <a:solidFill>
                  <a:schemeClr val="accent2"/>
                </a:solidFill>
              </a:rPr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chemeClr val="accent2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 err="1">
                <a:solidFill>
                  <a:schemeClr val="accent2"/>
                </a:solidFill>
              </a:rPr>
              <a:t>document.getElementById</a:t>
            </a:r>
            <a:r>
              <a:rPr lang="en-US" altLang="LID4096" dirty="0">
                <a:solidFill>
                  <a:schemeClr val="accent2"/>
                </a:solidFill>
              </a:rPr>
              <a:t>('txt').value=c;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chemeClr val="accent2"/>
                </a:solidFill>
              </a:rPr>
              <a:t>c=c+1;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chemeClr val="accent2"/>
                </a:solidFill>
              </a:rPr>
              <a:t>t=</a:t>
            </a:r>
            <a:r>
              <a:rPr lang="en-US" altLang="LID4096" dirty="0" err="1">
                <a:solidFill>
                  <a:schemeClr val="accent2"/>
                </a:solidFill>
              </a:rPr>
              <a:t>setTimeout</a:t>
            </a:r>
            <a:r>
              <a:rPr lang="en-US" altLang="LID4096" dirty="0">
                <a:solidFill>
                  <a:schemeClr val="accent2"/>
                </a:solidFill>
              </a:rPr>
              <a:t>("</a:t>
            </a:r>
            <a:r>
              <a:rPr lang="en-US" altLang="LID4096" dirty="0" err="1">
                <a:solidFill>
                  <a:schemeClr val="accent2"/>
                </a:solidFill>
              </a:rPr>
              <a:t>timedCount</a:t>
            </a:r>
            <a:r>
              <a:rPr lang="en-US" altLang="LID4096" dirty="0">
                <a:solidFill>
                  <a:schemeClr val="accent2"/>
                </a:solidFill>
              </a:rPr>
              <a:t>()",1000);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chemeClr val="accent2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&lt;input type="button" value="Start count!" </a:t>
            </a:r>
            <a:r>
              <a:rPr lang="en-US" altLang="LID4096" dirty="0" err="1"/>
              <a:t>onClick</a:t>
            </a:r>
            <a:r>
              <a:rPr lang="en-US" altLang="LID4096" dirty="0"/>
              <a:t>="</a:t>
            </a:r>
            <a:r>
              <a:rPr lang="en-US" altLang="LID4096" dirty="0" err="1"/>
              <a:t>timedCount</a:t>
            </a:r>
            <a:r>
              <a:rPr lang="en-US" altLang="LID4096" dirty="0"/>
              <a:t>()"&gt;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>
                <a:solidFill>
                  <a:schemeClr val="accent2"/>
                </a:solidFill>
              </a:rPr>
              <a:t>&lt;input type="text" id="txt"&gt;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&lt;/form&gt;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&lt;p&gt;Click on the button above. The input field will count for ever, starting at 0.&lt;/p&gt;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dirty="0"/>
              <a:t>&lt;/body&gt;</a:t>
            </a:r>
          </a:p>
          <a:p>
            <a:pPr eaLnBrk="1" hangingPunct="1">
              <a:lnSpc>
                <a:spcPct val="80000"/>
              </a:lnSpc>
            </a:pPr>
            <a:endParaRPr lang="en-US" altLang="LID4096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Номер слайда 5">
            <a:extLst>
              <a:ext uri="{FF2B5EF4-FFF2-40B4-BE49-F238E27FC236}">
                <a16:creationId xmlns:a16="http://schemas.microsoft.com/office/drawing/2014/main" id="{82321D2B-C4E7-427A-AF67-B1B87E08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3BF0A2-C1D4-4A52-A766-AD51E508F5AE}" type="slidenum">
              <a:rPr lang="en-US" altLang="LID4096"/>
              <a:pPr eaLnBrk="1" hangingPunct="1"/>
              <a:t>66</a:t>
            </a:fld>
            <a:endParaRPr lang="en-US" altLang="LID4096"/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CF5E93B0-F3EC-4040-AE91-D322CAD49A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546" y="2130458"/>
            <a:ext cx="9315254" cy="399570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LID4096" sz="2400" dirty="0">
                <a:solidFill>
                  <a:srgbClr val="CC0000"/>
                </a:solidFill>
              </a:rPr>
              <a:t>Показать часы</a:t>
            </a:r>
            <a:r>
              <a:rPr lang="en-US" altLang="LID4096" sz="2000" dirty="0"/>
              <a:t>: 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&lt;script type="text/</a:t>
            </a:r>
            <a:r>
              <a:rPr lang="en-US" altLang="LID4096" sz="2000" dirty="0" err="1"/>
              <a:t>javascript</a:t>
            </a:r>
            <a:r>
              <a:rPr lang="en-US" altLang="LID4096" sz="2000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function </a:t>
            </a:r>
            <a:r>
              <a:rPr lang="en-US" altLang="LID4096" sz="2000" dirty="0" err="1"/>
              <a:t>startTime</a:t>
            </a:r>
            <a:r>
              <a:rPr lang="en-US" altLang="LID4096" sz="2000" dirty="0"/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var today=new Date();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var h=</a:t>
            </a:r>
            <a:r>
              <a:rPr lang="en-US" altLang="LID4096" sz="2000" dirty="0" err="1"/>
              <a:t>today.getHours</a:t>
            </a:r>
            <a:r>
              <a:rPr lang="en-US" altLang="LID4096" sz="2000" dirty="0"/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var m=</a:t>
            </a:r>
            <a:r>
              <a:rPr lang="en-US" altLang="LID4096" sz="2000" dirty="0" err="1"/>
              <a:t>today.getMinutes</a:t>
            </a:r>
            <a:r>
              <a:rPr lang="en-US" altLang="LID4096" sz="2000" dirty="0"/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var s=</a:t>
            </a:r>
            <a:r>
              <a:rPr lang="en-US" altLang="LID4096" sz="2000" dirty="0" err="1"/>
              <a:t>today.getSeconds</a:t>
            </a:r>
            <a:r>
              <a:rPr lang="en-US" altLang="LID4096" sz="2000" dirty="0"/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// add a zero in front of numbers&lt;10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m=</a:t>
            </a:r>
            <a:r>
              <a:rPr lang="en-US" altLang="LID4096" sz="2000" dirty="0" err="1"/>
              <a:t>checkTime</a:t>
            </a:r>
            <a:r>
              <a:rPr lang="en-US" altLang="LID4096" sz="2000" dirty="0"/>
              <a:t>(m);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s=</a:t>
            </a:r>
            <a:r>
              <a:rPr lang="en-US" altLang="LID4096" sz="2000" dirty="0" err="1"/>
              <a:t>checkTime</a:t>
            </a:r>
            <a:r>
              <a:rPr lang="en-US" altLang="LID4096" sz="2000" dirty="0"/>
              <a:t>(s);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 err="1"/>
              <a:t>document.getElementById</a:t>
            </a:r>
            <a:r>
              <a:rPr lang="en-US" altLang="LID4096" sz="2000" dirty="0"/>
              <a:t>('txt').</a:t>
            </a:r>
            <a:r>
              <a:rPr lang="en-US" altLang="LID4096" sz="2000" dirty="0" err="1"/>
              <a:t>innerHTML</a:t>
            </a:r>
            <a:r>
              <a:rPr lang="en-US" altLang="LID4096" sz="2000" dirty="0"/>
              <a:t>=h+":"+m+":"+s;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t=</a:t>
            </a:r>
            <a:r>
              <a:rPr lang="en-US" altLang="LID4096" sz="2000" dirty="0" err="1"/>
              <a:t>setTimeout</a:t>
            </a:r>
            <a:r>
              <a:rPr lang="en-US" altLang="LID4096" sz="2000" dirty="0"/>
              <a:t>('</a:t>
            </a:r>
            <a:r>
              <a:rPr lang="en-US" altLang="LID4096" sz="2000" dirty="0" err="1"/>
              <a:t>startTime</a:t>
            </a:r>
            <a:r>
              <a:rPr lang="en-US" altLang="LID4096" sz="2000" dirty="0"/>
              <a:t>()',500);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Номер слайда 5">
            <a:extLst>
              <a:ext uri="{FF2B5EF4-FFF2-40B4-BE49-F238E27FC236}">
                <a16:creationId xmlns:a16="http://schemas.microsoft.com/office/drawing/2014/main" id="{9CB0A68E-A684-4598-BBC7-86ACD1E0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25DE63-9594-4B1B-8465-FBD4A785C95F}" type="slidenum">
              <a:rPr lang="en-US" altLang="LID4096"/>
              <a:pPr eaLnBrk="1" hangingPunct="1"/>
              <a:t>67</a:t>
            </a:fld>
            <a:endParaRPr lang="en-US" altLang="LID4096"/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78E986C1-9F2E-4CFD-90B7-3CA063635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266" y="2064470"/>
            <a:ext cx="9343534" cy="406169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function </a:t>
            </a:r>
            <a:r>
              <a:rPr lang="en-US" altLang="LID4096" sz="2000" dirty="0" err="1"/>
              <a:t>checkTime</a:t>
            </a:r>
            <a:r>
              <a:rPr lang="en-US" altLang="LID4096" sz="2000" dirty="0"/>
              <a:t>(</a:t>
            </a:r>
            <a:r>
              <a:rPr lang="en-US" altLang="LID4096" sz="2000" dirty="0" err="1"/>
              <a:t>i</a:t>
            </a:r>
            <a:r>
              <a:rPr lang="en-US" altLang="LID4096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if (</a:t>
            </a:r>
            <a:r>
              <a:rPr lang="en-US" altLang="LID4096" sz="2000" dirty="0" err="1"/>
              <a:t>i</a:t>
            </a:r>
            <a:r>
              <a:rPr lang="en-US" altLang="LID4096" sz="2000" dirty="0"/>
              <a:t>&lt;10)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</a:t>
            </a:r>
            <a:r>
              <a:rPr lang="en-US" altLang="LID4096" sz="2000" dirty="0" err="1"/>
              <a:t>i</a:t>
            </a:r>
            <a:r>
              <a:rPr lang="en-US" altLang="LID4096" sz="2000" dirty="0"/>
              <a:t>="0" + </a:t>
            </a:r>
            <a:r>
              <a:rPr lang="en-US" altLang="LID4096" sz="2000" dirty="0" err="1"/>
              <a:t>i</a:t>
            </a:r>
            <a:r>
              <a:rPr lang="en-US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return </a:t>
            </a:r>
            <a:r>
              <a:rPr lang="en-US" altLang="LID4096" sz="2000" dirty="0" err="1"/>
              <a:t>i</a:t>
            </a:r>
            <a:r>
              <a:rPr lang="en-US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&lt;/head&gt;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&lt;body onload="</a:t>
            </a:r>
            <a:r>
              <a:rPr lang="en-US" altLang="LID4096" sz="2000" dirty="0" err="1"/>
              <a:t>startTime</a:t>
            </a:r>
            <a:r>
              <a:rPr lang="en-US" altLang="LID4096" sz="2000" dirty="0"/>
              <a:t>()"&gt;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&lt;div id="txt"&gt;&lt;/div&gt;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US" altLang="LID4096" sz="20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Номер слайда 5">
            <a:extLst>
              <a:ext uri="{FF2B5EF4-FFF2-40B4-BE49-F238E27FC236}">
                <a16:creationId xmlns:a16="http://schemas.microsoft.com/office/drawing/2014/main" id="{34FB215E-21C3-4412-A24C-CC35473D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8C735C-34F0-4EC8-849F-471DC291C3E2}" type="slidenum">
              <a:rPr lang="en-US" altLang="LID4096"/>
              <a:pPr eaLnBrk="1" hangingPunct="1"/>
              <a:t>68</a:t>
            </a:fld>
            <a:endParaRPr lang="en-US" altLang="LID4096"/>
          </a:p>
        </p:txBody>
      </p:sp>
      <p:sp>
        <p:nvSpPr>
          <p:cNvPr id="67588" name="Rectangle 2">
            <a:extLst>
              <a:ext uri="{FF2B5EF4-FFF2-40B4-BE49-F238E27FC236}">
                <a16:creationId xmlns:a16="http://schemas.microsoft.com/office/drawing/2014/main" id="{7AE0C692-F151-4A92-8619-9E97FC742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LID4096" sz="3600" b="1" dirty="0">
                <a:solidFill>
                  <a:srgbClr val="FFC000"/>
                </a:solidFill>
              </a:rPr>
              <a:t>Handling Form Events</a:t>
            </a:r>
            <a:endParaRPr lang="en-IN" altLang="LID4096" sz="3600" b="1" dirty="0">
              <a:solidFill>
                <a:srgbClr val="FFC000"/>
              </a:solidFill>
            </a:endParaRPr>
          </a:p>
        </p:txBody>
      </p:sp>
      <p:sp>
        <p:nvSpPr>
          <p:cNvPr id="67589" name="Rectangle 3">
            <a:extLst>
              <a:ext uri="{FF2B5EF4-FFF2-40B4-BE49-F238E27FC236}">
                <a16:creationId xmlns:a16="http://schemas.microsoft.com/office/drawing/2014/main" id="{9F992739-CE83-4AF4-8172-D74A1D690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LID4096" sz="2400"/>
          </a:p>
          <a:p>
            <a:pPr eaLnBrk="1" hangingPunct="1">
              <a:lnSpc>
                <a:spcPct val="90000"/>
              </a:lnSpc>
            </a:pPr>
            <a:endParaRPr lang="en-US" altLang="LID4096" sz="2400"/>
          </a:p>
          <a:p>
            <a:pPr eaLnBrk="1" hangingPunct="1">
              <a:lnSpc>
                <a:spcPct val="90000"/>
              </a:lnSpc>
            </a:pPr>
            <a:r>
              <a:rPr lang="en-US" altLang="LID4096" sz="2400"/>
              <a:t>Write a programme to compute addition,subtraction , multiplication and division by clicking corresponding buttons. Result will display in text field</a:t>
            </a:r>
          </a:p>
          <a:p>
            <a:pPr eaLnBrk="1" hangingPunct="1">
              <a:lnSpc>
                <a:spcPct val="90000"/>
              </a:lnSpc>
            </a:pPr>
            <a:endParaRPr lang="en-US" altLang="LID4096" sz="2400"/>
          </a:p>
          <a:p>
            <a:pPr eaLnBrk="1" hangingPunct="1">
              <a:lnSpc>
                <a:spcPct val="90000"/>
              </a:lnSpc>
            </a:pPr>
            <a:r>
              <a:rPr lang="en-US" altLang="LID4096" sz="2400"/>
              <a:t>Write a programme to display name , age , address and phone number of user in pop-up window. Details will be given by the user.</a:t>
            </a:r>
            <a:endParaRPr lang="en-IN" altLang="LID4096" sz="24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Номер слайда 5">
            <a:extLst>
              <a:ext uri="{FF2B5EF4-FFF2-40B4-BE49-F238E27FC236}">
                <a16:creationId xmlns:a16="http://schemas.microsoft.com/office/drawing/2014/main" id="{BB5B66FF-D75E-4AFD-9F11-BF8B2F1C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A00A1E-6B48-482E-9981-76C976843DD4}" type="slidenum">
              <a:rPr lang="en-US" altLang="LID4096"/>
              <a:pPr eaLnBrk="1" hangingPunct="1"/>
              <a:t>69</a:t>
            </a:fld>
            <a:endParaRPr lang="en-US" altLang="LID4096"/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F07FB862-0D2D-4907-B538-2A40EF34D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2425" y="2007909"/>
            <a:ext cx="9428375" cy="411825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&lt;html&gt; 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&lt;script language = "</a:t>
            </a:r>
            <a:r>
              <a:rPr lang="en-IN" altLang="LID4096" dirty="0" err="1"/>
              <a:t>javascript</a:t>
            </a:r>
            <a:r>
              <a:rPr lang="en-IN" altLang="LID4096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function white()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 err="1"/>
              <a:t>document.bgColor</a:t>
            </a:r>
            <a:r>
              <a:rPr lang="en-IN" altLang="LID4096" dirty="0"/>
              <a:t> = "white";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function black()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 err="1"/>
              <a:t>document.bgColor</a:t>
            </a:r>
            <a:r>
              <a:rPr lang="en-IN" altLang="LID4096" dirty="0"/>
              <a:t> = "black";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&lt;form&gt;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Light On &lt;input type = radio name = "r" value = "r1" onclick = "white()" 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Light Off &lt;input type = radio name = "r" value = "r2" onclick = "black()" 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&lt;/form&gt;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dirty="0"/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IN" altLang="LID40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6B63B-F5E7-4BE2-8DC5-97F3FAF3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59A237-C737-4966-853E-AAB94E61D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20529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Номер слайда 5">
            <a:extLst>
              <a:ext uri="{FF2B5EF4-FFF2-40B4-BE49-F238E27FC236}">
                <a16:creationId xmlns:a16="http://schemas.microsoft.com/office/drawing/2014/main" id="{47D06097-1D63-408D-97CC-E3EA43FD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B6D8E9-662A-47CA-8CFC-B6FCBAB06846}" type="slidenum">
              <a:rPr lang="en-US" altLang="LID4096"/>
              <a:pPr eaLnBrk="1" hangingPunct="1"/>
              <a:t>70</a:t>
            </a:fld>
            <a:endParaRPr lang="en-US" altLang="LID4096"/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77533A84-90E0-47A7-9E01-348D6368E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LID4096" sz="3600" dirty="0">
                <a:solidFill>
                  <a:srgbClr val="FFC000"/>
                </a:solidFill>
              </a:rPr>
              <a:t>Проверка с помощью </a:t>
            </a:r>
            <a:r>
              <a:rPr lang="en-US" altLang="LID4096" sz="3600" dirty="0">
                <a:solidFill>
                  <a:srgbClr val="FFC000"/>
                </a:solidFill>
              </a:rPr>
              <a:t>JavaScript</a:t>
            </a:r>
          </a:p>
        </p:txBody>
      </p:sp>
      <p:sp>
        <p:nvSpPr>
          <p:cNvPr id="69637" name="Rectangle 3">
            <a:extLst>
              <a:ext uri="{FF2B5EF4-FFF2-40B4-BE49-F238E27FC236}">
                <a16:creationId xmlns:a16="http://schemas.microsoft.com/office/drawing/2014/main" id="{439E9EA5-F18D-4408-899A-202F0CEBCD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ru-RU" sz="2000" dirty="0" err="1"/>
              <a:t>JavaScript</a:t>
            </a:r>
            <a:r>
              <a:rPr lang="ru-RU" sz="2000" dirty="0"/>
              <a:t> может быть использован для проверки входных данных в HTML форм перед отправкой содержание к серверу.</a:t>
            </a:r>
          </a:p>
          <a:p>
            <a:pPr eaLnBrk="1" hangingPunct="1">
              <a:defRPr/>
            </a:pPr>
            <a:endParaRPr lang="ru-RU" sz="2000" dirty="0"/>
          </a:p>
          <a:p>
            <a:pPr marL="0" indent="0">
              <a:buNone/>
              <a:defRPr/>
            </a:pPr>
            <a:r>
              <a:rPr lang="ru-RU" sz="2000" dirty="0"/>
              <a:t>Данные формы, которые обычно проверяются в </a:t>
            </a:r>
            <a:r>
              <a:rPr lang="ru-RU" sz="2000" dirty="0" err="1"/>
              <a:t>JavaScript</a:t>
            </a:r>
            <a:r>
              <a:rPr lang="ru-RU" sz="2000" dirty="0"/>
              <a:t> могут быть:</a:t>
            </a:r>
          </a:p>
          <a:p>
            <a:pPr eaLnBrk="1" hangingPunct="1">
              <a:defRPr/>
            </a:pPr>
            <a:r>
              <a:rPr lang="ru-RU" sz="2000" dirty="0"/>
              <a:t>пользователь оставил необходимые поля пустыми?</a:t>
            </a:r>
          </a:p>
          <a:p>
            <a:pPr eaLnBrk="1" hangingPunct="1">
              <a:defRPr/>
            </a:pPr>
            <a:r>
              <a:rPr lang="ru-RU" sz="2000" dirty="0"/>
              <a:t>пользователь ввел действительный адрес электронной почты?</a:t>
            </a:r>
          </a:p>
          <a:p>
            <a:pPr eaLnBrk="1" hangingPunct="1">
              <a:defRPr/>
            </a:pPr>
            <a:r>
              <a:rPr lang="ru-RU" sz="2000" dirty="0"/>
              <a:t>пользователь ввел корректную дату?</a:t>
            </a:r>
          </a:p>
          <a:p>
            <a:pPr eaLnBrk="1" hangingPunct="1">
              <a:defRPr/>
            </a:pPr>
            <a:r>
              <a:rPr lang="ru-RU" sz="2000" dirty="0"/>
              <a:t>пользователь ввел текст в цифровой области?</a:t>
            </a:r>
            <a:endParaRPr lang="en-US" sz="20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Номер слайда 5">
            <a:extLst>
              <a:ext uri="{FF2B5EF4-FFF2-40B4-BE49-F238E27FC236}">
                <a16:creationId xmlns:a16="http://schemas.microsoft.com/office/drawing/2014/main" id="{15AB483B-E686-45E0-A37A-586F56C1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6E0A731-C8CC-4A21-95BC-2846ED886F73}" type="slidenum">
              <a:rPr lang="en-US" altLang="LID4096"/>
              <a:pPr eaLnBrk="1" hangingPunct="1"/>
              <a:t>71</a:t>
            </a:fld>
            <a:endParaRPr lang="en-US" altLang="LID4096"/>
          </a:p>
        </p:txBody>
      </p:sp>
      <p:sp>
        <p:nvSpPr>
          <p:cNvPr id="70661" name="Rectangle 3">
            <a:extLst>
              <a:ext uri="{FF2B5EF4-FFF2-40B4-BE49-F238E27FC236}">
                <a16:creationId xmlns:a16="http://schemas.microsoft.com/office/drawing/2014/main" id="{E1E48191-E522-4F4F-9A33-B8F2838AA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8157" y="2048284"/>
            <a:ext cx="9522643" cy="407788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&lt;script type="text/</a:t>
            </a:r>
            <a:r>
              <a:rPr lang="en-US" altLang="LID4096" sz="2000" dirty="0" err="1"/>
              <a:t>javascript</a:t>
            </a:r>
            <a:r>
              <a:rPr lang="en-US" altLang="LID4096" sz="2000" dirty="0"/>
              <a:t>"&gt;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function </a:t>
            </a:r>
            <a:r>
              <a:rPr lang="en-US" altLang="LID4096" sz="2000" dirty="0" err="1"/>
              <a:t>validate_form</a:t>
            </a:r>
            <a:r>
              <a:rPr lang="en-US" altLang="LID4096" sz="2000" dirty="0"/>
              <a:t>()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  if (f1.t1.value == "")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    alert ( "Please fill the login id" 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    return false;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if (f1.t2.value == "" 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{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    alert ( "Please fill the password" );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    return false;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    return true;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LID4096" sz="2000" dirty="0"/>
              <a:t>&lt;/script&gt;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Номер слайда 5">
            <a:extLst>
              <a:ext uri="{FF2B5EF4-FFF2-40B4-BE49-F238E27FC236}">
                <a16:creationId xmlns:a16="http://schemas.microsoft.com/office/drawing/2014/main" id="{4DBCE2AD-2B41-4ADC-84DD-A79C3D63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0E7D99B-8201-4F75-8FD4-9BBDB3F52E72}" type="slidenum">
              <a:rPr lang="en-US" altLang="LID4096"/>
              <a:pPr eaLnBrk="1" hangingPunct="1"/>
              <a:t>72</a:t>
            </a:fld>
            <a:endParaRPr lang="en-US" altLang="LID4096"/>
          </a:p>
        </p:txBody>
      </p:sp>
      <p:sp>
        <p:nvSpPr>
          <p:cNvPr id="71685" name="Rectangle 3">
            <a:extLst>
              <a:ext uri="{FF2B5EF4-FFF2-40B4-BE49-F238E27FC236}">
                <a16:creationId xmlns:a16="http://schemas.microsoft.com/office/drawing/2014/main" id="{4DF29208-3FD0-4341-B34D-2D09AB2B8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4718" y="1819373"/>
            <a:ext cx="9466082" cy="4306791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altLang="LID4096" sz="2000" dirty="0"/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&lt;/head&gt;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&lt;body&gt;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&lt;form name="f1" action="</a:t>
            </a:r>
            <a:r>
              <a:rPr lang="en-US" altLang="LID4096" sz="2000" dirty="0" err="1"/>
              <a:t>abc.jsp</a:t>
            </a:r>
            <a:r>
              <a:rPr lang="en-US" altLang="LID4096" sz="2000" dirty="0"/>
              <a:t>"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                     </a:t>
            </a:r>
            <a:r>
              <a:rPr lang="en-US" altLang="LID4096" sz="2000" dirty="0" err="1"/>
              <a:t>onsubmit</a:t>
            </a:r>
            <a:r>
              <a:rPr lang="en-US" altLang="LID4096" sz="2000" dirty="0"/>
              <a:t>="return </a:t>
            </a:r>
            <a:r>
              <a:rPr lang="en-US" altLang="LID4096" sz="2000" dirty="0" err="1"/>
              <a:t>validate_form</a:t>
            </a:r>
            <a:r>
              <a:rPr lang="en-US" altLang="LID4096" sz="2000" dirty="0"/>
              <a:t> ( );"&gt;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Login ID : &lt;input type=text name=t1 /&gt;&lt;</a:t>
            </a:r>
            <a:r>
              <a:rPr lang="en-US" altLang="LID4096" sz="2000" dirty="0" err="1"/>
              <a:t>br</a:t>
            </a:r>
            <a:r>
              <a:rPr lang="en-US" altLang="LID4096" sz="2000" dirty="0"/>
              <a:t>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Password : &lt;input type=password name=t2 /&gt;&lt;</a:t>
            </a:r>
            <a:r>
              <a:rPr lang="en-US" altLang="LID4096" sz="2000" dirty="0" err="1"/>
              <a:t>br</a:t>
            </a:r>
            <a:r>
              <a:rPr lang="en-US" altLang="LID4096" sz="2000" dirty="0"/>
              <a:t>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&lt;input type="submit" /&gt;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&lt;/body&gt;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LID4096" sz="2000" dirty="0"/>
              <a:t>&lt;/html&gt;</a:t>
            </a:r>
          </a:p>
          <a:p>
            <a:pPr eaLnBrk="1" hangingPunct="1">
              <a:lnSpc>
                <a:spcPct val="90000"/>
              </a:lnSpc>
            </a:pPr>
            <a:endParaRPr lang="en-US" altLang="LID4096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LID4096" sz="2000" dirty="0"/>
              <a:t>If(f1.t1.value.indexOf(“@”) == -1)</a:t>
            </a:r>
            <a:r>
              <a:rPr lang="en-US" altLang="LID4096" sz="1800" dirty="0"/>
              <a:t>   </a:t>
            </a:r>
            <a:r>
              <a:rPr lang="en-US" altLang="LID4096" sz="2000" dirty="0"/>
              <a:t>// for validating he e-mail id</a:t>
            </a:r>
            <a:r>
              <a:rPr lang="en-US" altLang="LID4096" sz="1800" dirty="0"/>
              <a:t> 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Номер слайда 5">
            <a:extLst>
              <a:ext uri="{FF2B5EF4-FFF2-40B4-BE49-F238E27FC236}">
                <a16:creationId xmlns:a16="http://schemas.microsoft.com/office/drawing/2014/main" id="{A07DEC40-96D1-4F23-B910-610BF7D05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32B28E-6A37-442D-B25E-B830969B267D}" type="slidenum">
              <a:rPr lang="en-US" altLang="LID4096"/>
              <a:pPr eaLnBrk="1" hangingPunct="1"/>
              <a:t>73</a:t>
            </a:fld>
            <a:endParaRPr lang="en-US" altLang="LID4096"/>
          </a:p>
        </p:txBody>
      </p:sp>
      <p:sp>
        <p:nvSpPr>
          <p:cNvPr id="72709" name="Rectangle 3">
            <a:extLst>
              <a:ext uri="{FF2B5EF4-FFF2-40B4-BE49-F238E27FC236}">
                <a16:creationId xmlns:a16="http://schemas.microsoft.com/office/drawing/2014/main" id="{5D0C9E1E-5B69-42B0-A15E-D9EFDDB730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81192" y="1960775"/>
            <a:ext cx="9629608" cy="4165389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&lt;html&gt;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&lt;head&gt;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&lt;script language = "</a:t>
            </a:r>
            <a:r>
              <a:rPr lang="en-IN" altLang="LID4096" sz="2000" dirty="0" err="1"/>
              <a:t>javascript</a:t>
            </a:r>
            <a:r>
              <a:rPr lang="en-IN" altLang="LID4096" sz="2000" dirty="0"/>
              <a:t>" 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function </a:t>
            </a:r>
            <a:r>
              <a:rPr lang="en-IN" altLang="LID4096" sz="2000" dirty="0" err="1"/>
              <a:t>validfn</a:t>
            </a:r>
            <a:r>
              <a:rPr lang="en-IN" altLang="LID4096" sz="2000" dirty="0"/>
              <a:t>(</a:t>
            </a:r>
            <a:r>
              <a:rPr lang="en-IN" altLang="LID4096" sz="2000" dirty="0" err="1"/>
              <a:t>frm</a:t>
            </a:r>
            <a:r>
              <a:rPr lang="en-IN" altLang="LID4096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str = </a:t>
            </a:r>
            <a:r>
              <a:rPr lang="en-IN" altLang="LID4096" sz="2000" dirty="0" err="1"/>
              <a:t>frm.fn.value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if(</a:t>
            </a:r>
            <a:r>
              <a:rPr lang="en-IN" altLang="LID4096" sz="2000" dirty="0" err="1"/>
              <a:t>str.length</a:t>
            </a:r>
            <a:r>
              <a:rPr lang="en-IN" altLang="LID4096" sz="2000" dirty="0"/>
              <a:t> == 0)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alert("first name field is empty 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} 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function </a:t>
            </a:r>
            <a:r>
              <a:rPr lang="en-IN" altLang="LID4096" sz="2000" dirty="0" err="1"/>
              <a:t>validln</a:t>
            </a:r>
            <a:r>
              <a:rPr lang="en-IN" altLang="LID4096" sz="2000" dirty="0"/>
              <a:t>(</a:t>
            </a:r>
            <a:r>
              <a:rPr lang="en-IN" altLang="LID4096" sz="2000" dirty="0" err="1"/>
              <a:t>frm</a:t>
            </a:r>
            <a:r>
              <a:rPr lang="en-IN" altLang="LID4096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str = </a:t>
            </a:r>
            <a:r>
              <a:rPr lang="en-IN" altLang="LID4096" sz="2000" dirty="0" err="1"/>
              <a:t>frm.ln.value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if(</a:t>
            </a:r>
            <a:r>
              <a:rPr lang="en-IN" altLang="LID4096" sz="2000" dirty="0" err="1"/>
              <a:t>str.length</a:t>
            </a:r>
            <a:r>
              <a:rPr lang="en-IN" altLang="LID4096" sz="2000" dirty="0"/>
              <a:t> == 0)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alert("Last name field is empty 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} }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Номер слайда 5">
            <a:extLst>
              <a:ext uri="{FF2B5EF4-FFF2-40B4-BE49-F238E27FC236}">
                <a16:creationId xmlns:a16="http://schemas.microsoft.com/office/drawing/2014/main" id="{30D91CE8-E867-4C15-BDDA-AF9A8743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16D045-5884-4CDE-A8B4-18E8709E5E5A}" type="slidenum">
              <a:rPr lang="en-US" altLang="LID4096"/>
              <a:pPr eaLnBrk="1" hangingPunct="1"/>
              <a:t>74</a:t>
            </a:fld>
            <a:endParaRPr lang="en-US" altLang="LID4096"/>
          </a:p>
        </p:txBody>
      </p:sp>
      <p:sp>
        <p:nvSpPr>
          <p:cNvPr id="73733" name="Rectangle 3">
            <a:extLst>
              <a:ext uri="{FF2B5EF4-FFF2-40B4-BE49-F238E27FC236}">
                <a16:creationId xmlns:a16="http://schemas.microsoft.com/office/drawing/2014/main" id="{992E8E95-D816-4E6E-A241-DE9844A4E5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8412" y="1897455"/>
            <a:ext cx="9362388" cy="422870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IN" altLang="LID4096" sz="2000" dirty="0"/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function </a:t>
            </a:r>
            <a:r>
              <a:rPr lang="en-IN" altLang="LID4096" sz="2000" dirty="0" err="1"/>
              <a:t>validem</a:t>
            </a:r>
            <a:r>
              <a:rPr lang="en-IN" altLang="LID4096" sz="2000" dirty="0"/>
              <a:t>(</a:t>
            </a:r>
            <a:r>
              <a:rPr lang="en-IN" altLang="LID4096" sz="2000" dirty="0" err="1"/>
              <a:t>frm</a:t>
            </a:r>
            <a:r>
              <a:rPr lang="en-IN" altLang="LID4096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str = </a:t>
            </a:r>
            <a:r>
              <a:rPr lang="en-IN" altLang="LID4096" sz="2000" dirty="0" err="1"/>
              <a:t>frm.em.value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if(</a:t>
            </a:r>
            <a:r>
              <a:rPr lang="en-IN" altLang="LID4096" sz="2000" dirty="0" err="1"/>
              <a:t>str.length</a:t>
            </a:r>
            <a:r>
              <a:rPr lang="en-IN" altLang="LID4096" sz="2000" dirty="0"/>
              <a:t> == 0)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alert("E-mail id field is empty");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function </a:t>
            </a:r>
            <a:r>
              <a:rPr lang="en-IN" altLang="LID4096" sz="2000" dirty="0" err="1"/>
              <a:t>validco</a:t>
            </a:r>
            <a:r>
              <a:rPr lang="en-IN" altLang="LID4096" sz="2000" dirty="0"/>
              <a:t>(</a:t>
            </a:r>
            <a:r>
              <a:rPr lang="en-IN" altLang="LID4096" sz="2000" dirty="0" err="1"/>
              <a:t>frm</a:t>
            </a:r>
            <a:r>
              <a:rPr lang="en-IN" altLang="LID4096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str = </a:t>
            </a:r>
            <a:r>
              <a:rPr lang="en-IN" altLang="LID4096" sz="2000" dirty="0" err="1"/>
              <a:t>frm.comm.value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if(</a:t>
            </a:r>
            <a:r>
              <a:rPr lang="en-IN" altLang="LID4096" sz="2000" dirty="0" err="1"/>
              <a:t>str.length</a:t>
            </a:r>
            <a:r>
              <a:rPr lang="en-IN" altLang="LID4096" sz="2000" dirty="0"/>
              <a:t> == 0)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alert("comment field should not empty is empty");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}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Номер слайда 5">
            <a:extLst>
              <a:ext uri="{FF2B5EF4-FFF2-40B4-BE49-F238E27FC236}">
                <a16:creationId xmlns:a16="http://schemas.microsoft.com/office/drawing/2014/main" id="{E699994C-7D5D-4F9F-8BB6-5F00A560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46FD13-C429-4D37-A6FF-0D1FC053C138}" type="slidenum">
              <a:rPr lang="en-US" altLang="LID4096"/>
              <a:pPr eaLnBrk="1" hangingPunct="1"/>
              <a:t>75</a:t>
            </a:fld>
            <a:endParaRPr lang="en-US" altLang="LID4096"/>
          </a:p>
        </p:txBody>
      </p:sp>
      <p:sp>
        <p:nvSpPr>
          <p:cNvPr id="74757" name="Rectangle 3">
            <a:extLst>
              <a:ext uri="{FF2B5EF4-FFF2-40B4-BE49-F238E27FC236}">
                <a16:creationId xmlns:a16="http://schemas.microsoft.com/office/drawing/2014/main" id="{B48BF35E-34FF-4E15-BF18-EF3AB164F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6437" y="2123698"/>
            <a:ext cx="9494363" cy="400246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function process(</a:t>
            </a:r>
            <a:r>
              <a:rPr lang="en-IN" altLang="LID4096" sz="2000" dirty="0" err="1"/>
              <a:t>frm</a:t>
            </a:r>
            <a:r>
              <a:rPr lang="en-IN" altLang="LID4096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{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</a:t>
            </a:r>
            <a:r>
              <a:rPr lang="en-IN" altLang="LID4096" sz="2000" dirty="0" err="1"/>
              <a:t>fname</a:t>
            </a:r>
            <a:r>
              <a:rPr lang="en-IN" altLang="LID4096" sz="2000" dirty="0"/>
              <a:t> = </a:t>
            </a:r>
            <a:r>
              <a:rPr lang="en-IN" altLang="LID4096" sz="2000" dirty="0" err="1"/>
              <a:t>frm.fn.value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</a:t>
            </a:r>
            <a:r>
              <a:rPr lang="en-IN" altLang="LID4096" sz="2000" dirty="0" err="1"/>
              <a:t>lname</a:t>
            </a:r>
            <a:r>
              <a:rPr lang="en-IN" altLang="LID4096" sz="2000" dirty="0"/>
              <a:t> = </a:t>
            </a:r>
            <a:r>
              <a:rPr lang="en-IN" altLang="LID4096" sz="2000" dirty="0" err="1"/>
              <a:t>frm.ln.value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email = </a:t>
            </a:r>
            <a:r>
              <a:rPr lang="en-IN" altLang="LID4096" sz="2000" dirty="0" err="1"/>
              <a:t>frm.em.value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var com = </a:t>
            </a:r>
            <a:r>
              <a:rPr lang="en-IN" altLang="LID4096" sz="2000" dirty="0" err="1"/>
              <a:t>frm.comm.value</a:t>
            </a:r>
            <a:r>
              <a:rPr lang="en-IN" altLang="LID4096" sz="2000" dirty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 err="1"/>
              <a:t>disp</a:t>
            </a:r>
            <a:r>
              <a:rPr lang="en-IN" altLang="LID4096" sz="2000" dirty="0"/>
              <a:t> = open("" , "result");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 err="1"/>
              <a:t>disp.document.write</a:t>
            </a:r>
            <a:r>
              <a:rPr lang="en-IN" altLang="LID4096" sz="2000" dirty="0"/>
              <a:t>("&lt;</a:t>
            </a:r>
            <a:r>
              <a:rPr lang="en-IN" altLang="LID4096" sz="2000" dirty="0" err="1"/>
              <a:t>center</a:t>
            </a:r>
            <a:r>
              <a:rPr lang="en-IN" altLang="LID4096" sz="2000" dirty="0"/>
              <a:t>&gt;&lt;h2&gt;Thanks for signing&lt;/h2&gt;&lt;/</a:t>
            </a:r>
            <a:r>
              <a:rPr lang="en-IN" altLang="LID4096" sz="2000" dirty="0" err="1"/>
              <a:t>center</a:t>
            </a:r>
            <a:r>
              <a:rPr lang="en-IN" altLang="LID4096" sz="2000" dirty="0"/>
              <a:t>&gt;&lt;hr&gt;");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 err="1"/>
              <a:t>disp.document.write</a:t>
            </a:r>
            <a:r>
              <a:rPr lang="en-IN" altLang="LID4096" sz="2000" dirty="0"/>
              <a:t>("First Name :   " +</a:t>
            </a:r>
            <a:r>
              <a:rPr lang="en-IN" altLang="LID4096" sz="2000" dirty="0" err="1"/>
              <a:t>fname</a:t>
            </a:r>
            <a:r>
              <a:rPr lang="en-IN" altLang="LID4096" sz="2000" dirty="0"/>
              <a:t>+ "&lt;</a:t>
            </a:r>
            <a:r>
              <a:rPr lang="en-IN" altLang="LID4096" sz="2000" dirty="0" err="1"/>
              <a:t>br</a:t>
            </a:r>
            <a:r>
              <a:rPr lang="en-IN" altLang="LID4096" sz="2000" dirty="0"/>
              <a:t>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 err="1"/>
              <a:t>disp.document.write</a:t>
            </a:r>
            <a:r>
              <a:rPr lang="en-IN" altLang="LID4096" sz="2000" dirty="0"/>
              <a:t>("Last Name :   " +</a:t>
            </a:r>
            <a:r>
              <a:rPr lang="en-IN" altLang="LID4096" sz="2000" dirty="0" err="1"/>
              <a:t>fname</a:t>
            </a:r>
            <a:r>
              <a:rPr lang="en-IN" altLang="LID4096" sz="2000" dirty="0"/>
              <a:t>+ "&lt;</a:t>
            </a:r>
            <a:r>
              <a:rPr lang="en-IN" altLang="LID4096" sz="2000" dirty="0" err="1"/>
              <a:t>br</a:t>
            </a:r>
            <a:r>
              <a:rPr lang="en-IN" altLang="LID4096" sz="2000" dirty="0"/>
              <a:t>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 err="1"/>
              <a:t>disp.document.write</a:t>
            </a:r>
            <a:r>
              <a:rPr lang="en-IN" altLang="LID4096" sz="2000" dirty="0"/>
              <a:t>("E-mail ID  :   " +</a:t>
            </a:r>
            <a:r>
              <a:rPr lang="en-IN" altLang="LID4096" sz="2000" dirty="0" err="1"/>
              <a:t>fname</a:t>
            </a:r>
            <a:r>
              <a:rPr lang="en-IN" altLang="LID4096" sz="2000" dirty="0"/>
              <a:t>+ "&lt;</a:t>
            </a:r>
            <a:r>
              <a:rPr lang="en-IN" altLang="LID4096" sz="2000" dirty="0" err="1"/>
              <a:t>br</a:t>
            </a:r>
            <a:r>
              <a:rPr lang="en-IN" altLang="LID4096" sz="2000" dirty="0"/>
              <a:t>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 err="1"/>
              <a:t>disp.document.write</a:t>
            </a:r>
            <a:r>
              <a:rPr lang="en-IN" altLang="LID4096" sz="2000" dirty="0"/>
              <a:t>("</a:t>
            </a:r>
            <a:r>
              <a:rPr lang="en-IN" altLang="LID4096" sz="2000" dirty="0" err="1"/>
              <a:t>yor</a:t>
            </a:r>
            <a:r>
              <a:rPr lang="en-IN" altLang="LID4096" sz="2000" dirty="0"/>
              <a:t> comments :   " +</a:t>
            </a:r>
            <a:r>
              <a:rPr lang="en-IN" altLang="LID4096" sz="2000" dirty="0" err="1"/>
              <a:t>fname</a:t>
            </a:r>
            <a:r>
              <a:rPr lang="en-IN" altLang="LID4096" sz="2000" dirty="0"/>
              <a:t>+ "&lt;</a:t>
            </a:r>
            <a:r>
              <a:rPr lang="en-IN" altLang="LID4096" sz="2000" dirty="0" err="1"/>
              <a:t>br</a:t>
            </a:r>
            <a:r>
              <a:rPr lang="en-IN" altLang="LID4096" sz="2000" dirty="0"/>
              <a:t>&gt;");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if(</a:t>
            </a:r>
            <a:r>
              <a:rPr lang="en-IN" altLang="LID4096" sz="2000" dirty="0" err="1"/>
              <a:t>disp.confirm</a:t>
            </a:r>
            <a:r>
              <a:rPr lang="en-IN" altLang="LID4096" sz="2000" dirty="0"/>
              <a:t>("is this info correct"))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 err="1"/>
              <a:t>disp.close</a:t>
            </a:r>
            <a:r>
              <a:rPr lang="en-IN" altLang="LID4096" sz="2000" dirty="0"/>
              <a:t>();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}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&lt;/script&gt;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000" dirty="0"/>
              <a:t>&lt;/head&gt;</a:t>
            </a:r>
          </a:p>
          <a:p>
            <a:pPr eaLnBrk="1" hangingPunct="1">
              <a:lnSpc>
                <a:spcPct val="80000"/>
              </a:lnSpc>
            </a:pPr>
            <a:endParaRPr lang="en-IN" altLang="LID4096" sz="2000" dirty="0"/>
          </a:p>
          <a:p>
            <a:pPr eaLnBrk="1" hangingPunct="1">
              <a:lnSpc>
                <a:spcPct val="80000"/>
              </a:lnSpc>
            </a:pPr>
            <a:endParaRPr lang="en-IN" altLang="LID4096" sz="20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Номер слайда 5">
            <a:extLst>
              <a:ext uri="{FF2B5EF4-FFF2-40B4-BE49-F238E27FC236}">
                <a16:creationId xmlns:a16="http://schemas.microsoft.com/office/drawing/2014/main" id="{D711BDB3-7EBC-4B0B-AA66-577CBB96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A0B9A1-0B24-4750-A663-0D685EE54936}" type="slidenum">
              <a:rPr lang="en-US" altLang="LID4096"/>
              <a:pPr eaLnBrk="1" hangingPunct="1"/>
              <a:t>76</a:t>
            </a:fld>
            <a:endParaRPr lang="en-US" altLang="LID4096"/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ABD9C46-3C12-43B8-BC9A-85532D4A1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864" y="2007909"/>
            <a:ext cx="9484936" cy="411825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&lt;body&gt;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&lt;form&gt;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&lt;</a:t>
            </a:r>
            <a:r>
              <a:rPr lang="en-IN" altLang="LID4096" sz="2400" dirty="0" err="1"/>
              <a:t>center</a:t>
            </a:r>
            <a:r>
              <a:rPr lang="en-IN" altLang="LID4096" sz="2400" dirty="0"/>
              <a:t>&gt;&lt;h2&gt; Application Form &lt;/h2&gt;&lt;/</a:t>
            </a:r>
            <a:r>
              <a:rPr lang="en-IN" altLang="LID4096" sz="2400" dirty="0" err="1"/>
              <a:t>center</a:t>
            </a:r>
            <a:r>
              <a:rPr lang="en-IN" altLang="LID4096" sz="2400" dirty="0"/>
              <a:t>&gt;&lt;hr&gt;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Enter your first name : &lt;input type = text name = "</a:t>
            </a:r>
            <a:r>
              <a:rPr lang="en-IN" altLang="LID4096" sz="2400" dirty="0" err="1"/>
              <a:t>fn</a:t>
            </a:r>
            <a:r>
              <a:rPr lang="en-IN" altLang="LID4096" sz="2400" dirty="0"/>
              <a:t>" size = 20 </a:t>
            </a:r>
            <a:r>
              <a:rPr lang="en-IN" altLang="LID4096" sz="2400" dirty="0" err="1"/>
              <a:t>onblur</a:t>
            </a:r>
            <a:r>
              <a:rPr lang="en-IN" altLang="LID4096" sz="2400" dirty="0"/>
              <a:t> = "</a:t>
            </a:r>
            <a:r>
              <a:rPr lang="en-IN" altLang="LID4096" sz="2400" dirty="0" err="1"/>
              <a:t>validfn</a:t>
            </a:r>
            <a:r>
              <a:rPr lang="en-IN" altLang="LID4096" sz="2400" dirty="0"/>
              <a:t>(</a:t>
            </a:r>
            <a:r>
              <a:rPr lang="en-IN" altLang="LID4096" sz="2400" dirty="0" err="1"/>
              <a:t>this.form</a:t>
            </a:r>
            <a:r>
              <a:rPr lang="en-IN" altLang="LID4096" sz="2400" dirty="0"/>
              <a:t>)"&gt;&lt;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Enter your Last  name : &lt;input type = text name = "ln" size = 20 </a:t>
            </a:r>
            <a:r>
              <a:rPr lang="en-IN" altLang="LID4096" sz="2400" dirty="0" err="1"/>
              <a:t>onblur</a:t>
            </a:r>
            <a:r>
              <a:rPr lang="en-IN" altLang="LID4096" sz="2400" dirty="0"/>
              <a:t> = "</a:t>
            </a:r>
            <a:r>
              <a:rPr lang="en-IN" altLang="LID4096" sz="2400" dirty="0" err="1"/>
              <a:t>validln</a:t>
            </a:r>
            <a:r>
              <a:rPr lang="en-IN" altLang="LID4096" sz="2400" dirty="0"/>
              <a:t>(</a:t>
            </a:r>
            <a:r>
              <a:rPr lang="en-IN" altLang="LID4096" sz="2400" dirty="0" err="1"/>
              <a:t>this.form</a:t>
            </a:r>
            <a:r>
              <a:rPr lang="en-IN" altLang="LID4096" sz="2400" dirty="0"/>
              <a:t>)" 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Enter your E-mail ID : &lt;input type = text name = "</a:t>
            </a:r>
            <a:r>
              <a:rPr lang="en-IN" altLang="LID4096" sz="2400" dirty="0" err="1"/>
              <a:t>em</a:t>
            </a:r>
            <a:r>
              <a:rPr lang="en-IN" altLang="LID4096" sz="2400" dirty="0"/>
              <a:t>" size = 20 </a:t>
            </a:r>
            <a:r>
              <a:rPr lang="en-IN" altLang="LID4096" sz="2400" dirty="0" err="1"/>
              <a:t>onblur</a:t>
            </a:r>
            <a:r>
              <a:rPr lang="en-IN" altLang="LID4096" sz="2400" dirty="0"/>
              <a:t> = "</a:t>
            </a:r>
            <a:r>
              <a:rPr lang="en-IN" altLang="LID4096" sz="2400" dirty="0" err="1"/>
              <a:t>validem</a:t>
            </a:r>
            <a:r>
              <a:rPr lang="en-IN" altLang="LID4096" sz="2400" dirty="0"/>
              <a:t>(</a:t>
            </a:r>
            <a:r>
              <a:rPr lang="en-IN" altLang="LID4096" sz="2400" dirty="0" err="1"/>
              <a:t>this.form</a:t>
            </a:r>
            <a:r>
              <a:rPr lang="en-IN" altLang="LID4096" sz="2400" dirty="0"/>
              <a:t>)"&gt;&lt;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Please enter your comments : &lt;</a:t>
            </a:r>
            <a:r>
              <a:rPr lang="en-IN" altLang="LID4096" sz="2400" dirty="0" err="1"/>
              <a:t>textarea</a:t>
            </a:r>
            <a:r>
              <a:rPr lang="en-IN" altLang="LID4096" sz="2400" dirty="0"/>
              <a:t> name = "comm" rows = "5" cols = "30" </a:t>
            </a:r>
            <a:r>
              <a:rPr lang="en-IN" altLang="LID4096" sz="2400" dirty="0" err="1"/>
              <a:t>onblur</a:t>
            </a:r>
            <a:r>
              <a:rPr lang="en-IN" altLang="LID4096" sz="2400" dirty="0"/>
              <a:t> = "</a:t>
            </a:r>
            <a:r>
              <a:rPr lang="en-IN" altLang="LID4096" sz="2400" dirty="0" err="1"/>
              <a:t>validco</a:t>
            </a:r>
            <a:r>
              <a:rPr lang="en-IN" altLang="LID4096" sz="2400" dirty="0"/>
              <a:t>(</a:t>
            </a:r>
            <a:r>
              <a:rPr lang="en-IN" altLang="LID4096" sz="2400" dirty="0" err="1"/>
              <a:t>this.form</a:t>
            </a:r>
            <a:r>
              <a:rPr lang="en-IN" altLang="LID4096" sz="2400" dirty="0"/>
              <a:t>)" &gt;&lt;/</a:t>
            </a:r>
            <a:r>
              <a:rPr lang="en-IN" altLang="LID4096" sz="2400" dirty="0" err="1"/>
              <a:t>textarea</a:t>
            </a:r>
            <a:r>
              <a:rPr lang="en-IN" altLang="LID4096" sz="2400" dirty="0"/>
              <a:t>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&gt;&lt;</a:t>
            </a:r>
            <a:r>
              <a:rPr lang="en-IN" altLang="LID4096" sz="2400" dirty="0" err="1"/>
              <a:t>br</a:t>
            </a:r>
            <a:r>
              <a:rPr lang="en-IN" altLang="LID4096" sz="2400" dirty="0"/>
              <a:t>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&lt;input type = "button" value = "submit form " onclick = "process(</a:t>
            </a:r>
            <a:r>
              <a:rPr lang="en-IN" altLang="LID4096" sz="2400" dirty="0" err="1"/>
              <a:t>this.form</a:t>
            </a:r>
            <a:r>
              <a:rPr lang="en-IN" altLang="LID4096" sz="2400" dirty="0"/>
              <a:t>)" 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&lt;/form&gt;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&lt;/body&gt;</a:t>
            </a:r>
          </a:p>
          <a:p>
            <a:pPr eaLnBrk="1" hangingPunct="1">
              <a:lnSpc>
                <a:spcPct val="80000"/>
              </a:lnSpc>
            </a:pPr>
            <a:r>
              <a:rPr lang="en-IN" altLang="LID4096" sz="2400" dirty="0"/>
              <a:t>&lt;/html&gt;</a:t>
            </a:r>
          </a:p>
          <a:p>
            <a:pPr eaLnBrk="1" hangingPunct="1">
              <a:lnSpc>
                <a:spcPct val="80000"/>
              </a:lnSpc>
            </a:pPr>
            <a:endParaRPr lang="en-IN" altLang="LID4096" sz="2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>
            <a:extLst>
              <a:ext uri="{FF2B5EF4-FFF2-40B4-BE49-F238E27FC236}">
                <a16:creationId xmlns:a16="http://schemas.microsoft.com/office/drawing/2014/main" id="{602EC413-6343-4890-ADCE-E69BAC1D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LID4096" sz="3000" dirty="0">
                <a:solidFill>
                  <a:srgbClr val="FFC000"/>
                </a:solidFill>
              </a:rPr>
              <a:t>JavaScript </a:t>
            </a:r>
            <a:r>
              <a:rPr lang="ru-RU" altLang="LID4096" sz="3000" dirty="0">
                <a:solidFill>
                  <a:srgbClr val="FFC000"/>
                </a:solidFill>
              </a:rPr>
              <a:t>работа со строками</a:t>
            </a:r>
          </a:p>
        </p:txBody>
      </p:sp>
      <p:sp>
        <p:nvSpPr>
          <p:cNvPr id="76803" name="Объект 2">
            <a:extLst>
              <a:ext uri="{FF2B5EF4-FFF2-40B4-BE49-F238E27FC236}">
                <a16:creationId xmlns:a16="http://schemas.microsoft.com/office/drawing/2014/main" id="{C6E82279-AB03-40C0-9E87-7699A9858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LID4096" sz="1400"/>
              <a:t>&lt;html&gt;</a:t>
            </a:r>
          </a:p>
          <a:p>
            <a:pPr marL="0" indent="0">
              <a:buNone/>
            </a:pPr>
            <a:r>
              <a:rPr lang="en-US" altLang="LID4096" sz="1400"/>
              <a:t>  &lt;head&gt;</a:t>
            </a:r>
          </a:p>
          <a:p>
            <a:pPr marL="0" indent="0">
              <a:buNone/>
            </a:pPr>
            <a:r>
              <a:rPr lang="en-US" altLang="LID4096" sz="1400"/>
              <a:t>    &lt;title&gt;javascript </a:t>
            </a:r>
            <a:r>
              <a:rPr lang="ru-RU" altLang="LID4096" sz="1400"/>
              <a:t>строки&lt;/</a:t>
            </a:r>
            <a:r>
              <a:rPr lang="en-US" altLang="LID4096" sz="1400"/>
              <a:t>title&gt;</a:t>
            </a:r>
          </a:p>
          <a:p>
            <a:pPr marL="0" indent="0">
              <a:buNone/>
            </a:pPr>
            <a:r>
              <a:rPr lang="en-US" altLang="LID4096" sz="1400"/>
              <a:t>    &lt;link rel="stylesheet" type="text/css" href="style.css"&gt;</a:t>
            </a:r>
          </a:p>
          <a:p>
            <a:pPr marL="0" indent="0">
              <a:buNone/>
            </a:pPr>
            <a:r>
              <a:rPr lang="en-US" altLang="LID4096" sz="1400"/>
              <a:t>    &lt;script type="text/javascript" src="script.js"&gt;&lt;/script&gt;</a:t>
            </a:r>
          </a:p>
          <a:p>
            <a:pPr marL="0" indent="0">
              <a:buNone/>
            </a:pPr>
            <a:r>
              <a:rPr lang="en-US" altLang="LID4096" sz="1400"/>
              <a:t>  &lt;/head&gt;</a:t>
            </a:r>
          </a:p>
          <a:p>
            <a:pPr marL="0" indent="0">
              <a:buNone/>
            </a:pPr>
            <a:r>
              <a:rPr lang="en-US" altLang="LID4096" sz="1400"/>
              <a:t>  &lt;body&gt;</a:t>
            </a:r>
          </a:p>
          <a:p>
            <a:pPr marL="0" indent="0">
              <a:buNone/>
            </a:pPr>
            <a:r>
              <a:rPr lang="en-US" altLang="LID4096" sz="1400"/>
              <a:t>   &lt;form name="forma11"&gt;</a:t>
            </a:r>
          </a:p>
          <a:p>
            <a:pPr marL="0" indent="0">
              <a:buNone/>
            </a:pPr>
            <a:r>
              <a:rPr lang="en-US" altLang="LID4096" sz="1400"/>
              <a:t>     </a:t>
            </a:r>
            <a:r>
              <a:rPr lang="ru-RU" altLang="LID4096" sz="1400"/>
              <a:t>Введите текст:&lt;</a:t>
            </a:r>
            <a:r>
              <a:rPr lang="en-US" altLang="LID4096" sz="1400"/>
              <a:t>br&gt;</a:t>
            </a:r>
          </a:p>
          <a:p>
            <a:pPr marL="0" indent="0">
              <a:buNone/>
            </a:pPr>
            <a:r>
              <a:rPr lang="en-US" altLang="LID4096" sz="1400"/>
              <a:t>     &lt;textarea name="textin" rows="4" cols="20"&gt;&lt;/textarea&gt;&lt;hr&gt;</a:t>
            </a:r>
          </a:p>
          <a:p>
            <a:pPr marL="0" indent="0">
              <a:buNone/>
            </a:pPr>
            <a:r>
              <a:rPr lang="en-US" altLang="LID4096" sz="1400"/>
              <a:t>     </a:t>
            </a:r>
            <a:r>
              <a:rPr lang="ru-RU" altLang="LID4096" sz="1400"/>
              <a:t>Введите слово: &lt;</a:t>
            </a:r>
            <a:r>
              <a:rPr lang="en-US" altLang="LID4096" sz="1400"/>
              <a:t>input type="text" size="10" name="slovo"&gt;&lt;hr&gt;</a:t>
            </a:r>
          </a:p>
          <a:p>
            <a:pPr marL="0" indent="0">
              <a:buNone/>
            </a:pPr>
            <a:r>
              <a:rPr lang="en-US" altLang="LID4096" sz="1400"/>
              <a:t>     &lt;input type="button" value="</a:t>
            </a:r>
            <a:r>
              <a:rPr lang="ru-RU" altLang="LID4096" sz="1400"/>
              <a:t>Определить" </a:t>
            </a:r>
            <a:r>
              <a:rPr lang="en-US" altLang="LID4096" sz="1400"/>
              <a:t>onClick="numword(forma11);"&gt;</a:t>
            </a:r>
          </a:p>
          <a:p>
            <a:pPr marL="0" indent="0">
              <a:buNone/>
            </a:pPr>
            <a:r>
              <a:rPr lang="en-US" altLang="LID4096" sz="1400"/>
              <a:t>     &lt;input type="reset" value="</a:t>
            </a:r>
            <a:r>
              <a:rPr lang="ru-RU" altLang="LID4096" sz="1400"/>
              <a:t>Отменить"&gt;&lt;</a:t>
            </a:r>
            <a:r>
              <a:rPr lang="en-US" altLang="LID4096" sz="1400"/>
              <a:t>hr&gt;</a:t>
            </a:r>
          </a:p>
          <a:p>
            <a:pPr marL="0" indent="0">
              <a:buNone/>
            </a:pPr>
            <a:r>
              <a:rPr lang="en-US" altLang="LID4096" sz="1400"/>
              <a:t>     </a:t>
            </a:r>
            <a:r>
              <a:rPr lang="ru-RU" altLang="LID4096" sz="1400"/>
              <a:t>Количество слов в тексте: &lt;</a:t>
            </a:r>
            <a:r>
              <a:rPr lang="en-US" altLang="LID4096" sz="1400"/>
              <a:t>input type="text" size="10" name="res"&gt;</a:t>
            </a:r>
          </a:p>
          <a:p>
            <a:pPr marL="0" indent="0">
              <a:buNone/>
            </a:pPr>
            <a:r>
              <a:rPr lang="en-US" altLang="LID4096" sz="1400"/>
              <a:t>   &lt;/form&gt;</a:t>
            </a:r>
          </a:p>
          <a:p>
            <a:pPr marL="0" indent="0">
              <a:buNone/>
            </a:pPr>
            <a:r>
              <a:rPr lang="en-US" altLang="LID4096" sz="1400"/>
              <a:t>  &lt;/body&gt;</a:t>
            </a:r>
          </a:p>
          <a:p>
            <a:pPr marL="0" indent="0">
              <a:buNone/>
            </a:pPr>
            <a:r>
              <a:rPr lang="en-US" altLang="LID4096" sz="1400"/>
              <a:t>&lt;/html&gt;</a:t>
            </a:r>
          </a:p>
          <a:p>
            <a:pPr marL="0" indent="0">
              <a:buNone/>
            </a:pPr>
            <a:endParaRPr lang="ru-RU" altLang="LID4096" sz="1400"/>
          </a:p>
        </p:txBody>
      </p:sp>
      <p:sp>
        <p:nvSpPr>
          <p:cNvPr id="76804" name="Нижний колонтитул 3">
            <a:extLst>
              <a:ext uri="{FF2B5EF4-FFF2-40B4-BE49-F238E27FC236}">
                <a16:creationId xmlns:a16="http://schemas.microsoft.com/office/drawing/2014/main" id="{4104673F-F389-4DC7-80B2-18F09D92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LID4096"/>
              <a:t>Makhmazaiitov Kufliddin</a:t>
            </a:r>
          </a:p>
        </p:txBody>
      </p:sp>
      <p:sp>
        <p:nvSpPr>
          <p:cNvPr id="76805" name="Номер слайда 4">
            <a:extLst>
              <a:ext uri="{FF2B5EF4-FFF2-40B4-BE49-F238E27FC236}">
                <a16:creationId xmlns:a16="http://schemas.microsoft.com/office/drawing/2014/main" id="{A6EF1AB7-5EBE-4F6E-A34D-021331E3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FC301F-2C57-4199-8834-37BB5D8C407D}" type="slidenum">
              <a:rPr lang="en-US" altLang="LID4096"/>
              <a:pPr eaLnBrk="1" hangingPunct="1"/>
              <a:t>77</a:t>
            </a:fld>
            <a:endParaRPr lang="en-US" altLang="LID4096"/>
          </a:p>
        </p:txBody>
      </p:sp>
      <p:pic>
        <p:nvPicPr>
          <p:cNvPr id="76806" name="Picture 3">
            <a:extLst>
              <a:ext uri="{FF2B5EF4-FFF2-40B4-BE49-F238E27FC236}">
                <a16:creationId xmlns:a16="http://schemas.microsoft.com/office/drawing/2014/main" id="{3549FB95-B002-42D8-B998-779EAA308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2" r="88152" b="62154"/>
          <a:stretch>
            <a:fillRect/>
          </a:stretch>
        </p:blipFill>
        <p:spPr bwMode="auto">
          <a:xfrm>
            <a:off x="7003756" y="2134394"/>
            <a:ext cx="3692525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>
            <a:extLst>
              <a:ext uri="{FF2B5EF4-FFF2-40B4-BE49-F238E27FC236}">
                <a16:creationId xmlns:a16="http://schemas.microsoft.com/office/drawing/2014/main" id="{9E2BD2F3-E7D7-4F13-952F-E452A2C2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LID4096"/>
          </a:p>
        </p:txBody>
      </p:sp>
      <p:sp>
        <p:nvSpPr>
          <p:cNvPr id="77827" name="Объект 2">
            <a:extLst>
              <a:ext uri="{FF2B5EF4-FFF2-40B4-BE49-F238E27FC236}">
                <a16:creationId xmlns:a16="http://schemas.microsoft.com/office/drawing/2014/main" id="{444D46F7-489A-43F3-AC12-AA57E6CBF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LID4096" sz="1400"/>
              <a:t>function numword(obj) {</a:t>
            </a:r>
          </a:p>
          <a:p>
            <a:pPr marL="0" indent="0">
              <a:buNone/>
            </a:pPr>
            <a:r>
              <a:rPr lang="en-US" altLang="LID4096" sz="1400"/>
              <a:t>  var t=obj.textin.value;</a:t>
            </a:r>
          </a:p>
          <a:p>
            <a:pPr marL="0" indent="0">
              <a:buNone/>
            </a:pPr>
            <a:r>
              <a:rPr lang="en-US" altLang="LID4096" sz="1400"/>
              <a:t>  var s=obj.slovo.value;</a:t>
            </a:r>
          </a:p>
          <a:p>
            <a:pPr marL="0" indent="0">
              <a:buNone/>
            </a:pPr>
            <a:r>
              <a:rPr lang="en-US" altLang="LID4096" sz="1400"/>
              <a:t>  var m=s.length;</a:t>
            </a:r>
          </a:p>
          <a:p>
            <a:pPr marL="0" indent="0">
              <a:buNone/>
            </a:pPr>
            <a:r>
              <a:rPr lang="en-US" altLang="LID4096" sz="1400"/>
              <a:t>  var res=0;</a:t>
            </a:r>
          </a:p>
          <a:p>
            <a:pPr marL="0" indent="0">
              <a:buNone/>
            </a:pPr>
            <a:r>
              <a:rPr lang="en-US" altLang="LID4096" sz="1400"/>
              <a:t>  var i=0;</a:t>
            </a:r>
          </a:p>
          <a:p>
            <a:pPr marL="0" indent="0">
              <a:buNone/>
            </a:pPr>
            <a:r>
              <a:rPr lang="en-US" altLang="LID4096" sz="1400"/>
              <a:t>  while (i &lt; t.length-1)</a:t>
            </a:r>
          </a:p>
          <a:p>
            <a:pPr marL="0" indent="0">
              <a:buNone/>
            </a:pPr>
            <a:r>
              <a:rPr lang="en-US" altLang="LID4096" sz="1400"/>
              <a:t>  {var ch=t.substr(i,m)</a:t>
            </a:r>
          </a:p>
          <a:p>
            <a:pPr marL="0" indent="0">
              <a:buNone/>
            </a:pPr>
            <a:r>
              <a:rPr lang="en-US" altLang="LID4096" sz="1400"/>
              <a:t>   if (ch==s){</a:t>
            </a:r>
          </a:p>
          <a:p>
            <a:pPr marL="0" indent="0">
              <a:buNone/>
            </a:pPr>
            <a:r>
              <a:rPr lang="en-US" altLang="LID4096" sz="1400"/>
              <a:t>   res+=1;</a:t>
            </a:r>
          </a:p>
          <a:p>
            <a:pPr marL="0" indent="0">
              <a:buNone/>
            </a:pPr>
            <a:r>
              <a:rPr lang="en-US" altLang="LID4096" sz="1400"/>
              <a:t>   i=i+m</a:t>
            </a:r>
          </a:p>
          <a:p>
            <a:pPr marL="0" indent="0">
              <a:buNone/>
            </a:pPr>
            <a:r>
              <a:rPr lang="en-US" altLang="LID4096" sz="1400"/>
              <a:t>   }</a:t>
            </a:r>
          </a:p>
          <a:p>
            <a:pPr marL="0" indent="0">
              <a:buNone/>
            </a:pPr>
            <a:r>
              <a:rPr lang="en-US" altLang="LID4096" sz="1400"/>
              <a:t>   else</a:t>
            </a:r>
          </a:p>
          <a:p>
            <a:pPr marL="0" indent="0">
              <a:buNone/>
            </a:pPr>
            <a:r>
              <a:rPr lang="en-US" altLang="LID4096" sz="1400"/>
              <a:t>   i++</a:t>
            </a:r>
          </a:p>
          <a:p>
            <a:pPr marL="0" indent="0">
              <a:buNone/>
            </a:pPr>
            <a:r>
              <a:rPr lang="en-US" altLang="LID4096" sz="1400"/>
              <a:t>  }</a:t>
            </a:r>
          </a:p>
          <a:p>
            <a:pPr marL="0" indent="0">
              <a:buNone/>
            </a:pPr>
            <a:r>
              <a:rPr lang="en-US" altLang="LID4096" sz="1400"/>
              <a:t>  obj.res.value=res</a:t>
            </a:r>
          </a:p>
          <a:p>
            <a:pPr marL="0" indent="0">
              <a:buNone/>
            </a:pPr>
            <a:r>
              <a:rPr lang="en-US" altLang="LID4096" sz="1400"/>
              <a:t>}</a:t>
            </a:r>
          </a:p>
          <a:p>
            <a:pPr marL="0" indent="0">
              <a:buNone/>
            </a:pPr>
            <a:r>
              <a:rPr lang="en-US" altLang="LID4096" sz="1400"/>
              <a:t> </a:t>
            </a:r>
            <a:endParaRPr lang="ru-RU" altLang="LID4096" sz="1400"/>
          </a:p>
        </p:txBody>
      </p:sp>
      <p:sp>
        <p:nvSpPr>
          <p:cNvPr id="77829" name="Номер слайда 4">
            <a:extLst>
              <a:ext uri="{FF2B5EF4-FFF2-40B4-BE49-F238E27FC236}">
                <a16:creationId xmlns:a16="http://schemas.microsoft.com/office/drawing/2014/main" id="{12CD4C4B-521E-4180-BEF5-E65E6FAC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772E89-3B5B-48DA-8279-D57F56FF81C9}" type="slidenum">
              <a:rPr lang="en-US" altLang="LID4096"/>
              <a:pPr eaLnBrk="1" hangingPunct="1"/>
              <a:t>78</a:t>
            </a:fld>
            <a:endParaRPr lang="en-US" altLang="LID4096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>
            <a:extLst>
              <a:ext uri="{FF2B5EF4-FFF2-40B4-BE49-F238E27FC236}">
                <a16:creationId xmlns:a16="http://schemas.microsoft.com/office/drawing/2014/main" id="{7E0AA795-5B56-4E35-BA98-78D686F3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LID4096" dirty="0">
                <a:solidFill>
                  <a:srgbClr val="FFC000"/>
                </a:solidFill>
              </a:rPr>
              <a:t>Работа с окнами</a:t>
            </a:r>
          </a:p>
        </p:txBody>
      </p:sp>
      <p:sp>
        <p:nvSpPr>
          <p:cNvPr id="78851" name="Объект 2">
            <a:extLst>
              <a:ext uri="{FF2B5EF4-FFF2-40B4-BE49-F238E27FC236}">
                <a16:creationId xmlns:a16="http://schemas.microsoft.com/office/drawing/2014/main" id="{CD29B8FE-6081-4594-8B90-B3ADB2EB9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LID4096" sz="1400"/>
              <a:t>&lt;html&gt;  &lt;head&gt;</a:t>
            </a:r>
          </a:p>
          <a:p>
            <a:pPr marL="0" indent="0">
              <a:buNone/>
            </a:pPr>
            <a:r>
              <a:rPr lang="en-US" altLang="LID4096" sz="1400"/>
              <a:t>    &lt;title&gt;javascript </a:t>
            </a:r>
            <a:r>
              <a:rPr lang="ru-RU" altLang="LID4096" sz="1400"/>
              <a:t>окно&lt;/</a:t>
            </a:r>
            <a:r>
              <a:rPr lang="en-US" altLang="LID4096" sz="1400"/>
              <a:t>title&gt;</a:t>
            </a:r>
          </a:p>
          <a:p>
            <a:pPr marL="0" indent="0">
              <a:buNone/>
            </a:pPr>
            <a:r>
              <a:rPr lang="en-US" altLang="LID4096" sz="1400"/>
              <a:t>    &lt;link rel="stylesheet" type="text/css" href="style.css"&gt;</a:t>
            </a:r>
          </a:p>
          <a:p>
            <a:pPr marL="0" indent="0">
              <a:buNone/>
            </a:pPr>
            <a:r>
              <a:rPr lang="en-US" altLang="LID4096" sz="1400"/>
              <a:t>    &lt;script type="text/javascript" src="script.js"&gt;&lt;/script&gt;</a:t>
            </a:r>
          </a:p>
          <a:p>
            <a:pPr marL="0" indent="0">
              <a:buNone/>
            </a:pPr>
            <a:r>
              <a:rPr lang="en-US" altLang="LID4096" sz="1400"/>
              <a:t>  &lt;/head&gt;  &lt;body&gt;</a:t>
            </a:r>
          </a:p>
          <a:p>
            <a:pPr marL="0" indent="0">
              <a:buNone/>
            </a:pPr>
            <a:r>
              <a:rPr lang="en-US" altLang="LID4096" sz="1400"/>
              <a:t>      &lt;form name="forma14"&gt;</a:t>
            </a:r>
          </a:p>
          <a:p>
            <a:pPr marL="0" indent="0">
              <a:buNone/>
            </a:pPr>
            <a:r>
              <a:rPr lang="en-US" altLang="LID4096" sz="1400"/>
              <a:t>          &lt;input type="button" value="</a:t>
            </a:r>
            <a:r>
              <a:rPr lang="ru-RU" altLang="LID4096" sz="1400"/>
              <a:t>Открыть окно" </a:t>
            </a:r>
            <a:r>
              <a:rPr lang="en-US" altLang="LID4096" sz="1400"/>
              <a:t>onClick="choiceOf();"&gt;</a:t>
            </a:r>
          </a:p>
          <a:p>
            <a:pPr marL="0" indent="0">
              <a:buNone/>
            </a:pPr>
            <a:r>
              <a:rPr lang="en-US" altLang="LID4096" sz="1400"/>
              <a:t>      &lt;/form&gt;  &lt;/body&gt;&lt;/html&gt;</a:t>
            </a:r>
          </a:p>
          <a:p>
            <a:pPr marL="0" indent="0">
              <a:buNone/>
            </a:pPr>
            <a:r>
              <a:rPr lang="en-US" altLang="LID4096" sz="1400"/>
              <a:t> </a:t>
            </a:r>
          </a:p>
          <a:p>
            <a:pPr marL="0" indent="0">
              <a:buNone/>
            </a:pPr>
            <a:r>
              <a:rPr lang="en-US" altLang="LID4096" sz="1400"/>
              <a:t>&lt;html&gt;  &lt;head&gt;</a:t>
            </a:r>
          </a:p>
          <a:p>
            <a:pPr marL="0" indent="0">
              <a:buNone/>
            </a:pPr>
            <a:r>
              <a:rPr lang="en-US" altLang="LID4096" sz="1400"/>
              <a:t>    &lt;title&gt;javascript </a:t>
            </a:r>
            <a:r>
              <a:rPr lang="ru-RU" altLang="LID4096" sz="1400"/>
              <a:t>окно&lt;/</a:t>
            </a:r>
            <a:r>
              <a:rPr lang="en-US" altLang="LID4096" sz="1400"/>
              <a:t>title&gt;</a:t>
            </a:r>
          </a:p>
          <a:p>
            <a:pPr marL="0" indent="0">
              <a:buNone/>
            </a:pPr>
            <a:r>
              <a:rPr lang="en-US" altLang="LID4096" sz="1400"/>
              <a:t>    &lt;link rel="stylesheet" type="text/css" href="style.css"&gt;</a:t>
            </a:r>
          </a:p>
          <a:p>
            <a:pPr marL="0" indent="0">
              <a:buNone/>
            </a:pPr>
            <a:r>
              <a:rPr lang="en-US" altLang="LID4096" sz="1400"/>
              <a:t>    &lt;script type="text/javascript" src="script.js"&gt;&lt;/script&gt;</a:t>
            </a:r>
          </a:p>
          <a:p>
            <a:pPr marL="0" indent="0">
              <a:buNone/>
            </a:pPr>
            <a:r>
              <a:rPr lang="en-US" altLang="LID4096" sz="1400"/>
              <a:t>  &lt;/head&gt;  &lt;body&gt;</a:t>
            </a:r>
          </a:p>
          <a:p>
            <a:pPr marL="0" indent="0">
              <a:buNone/>
            </a:pPr>
            <a:r>
              <a:rPr lang="en-US" altLang="LID4096" sz="1400"/>
              <a:t>      &lt;img src="images/volvo.jpg" width="300"&gt;</a:t>
            </a:r>
          </a:p>
          <a:p>
            <a:pPr marL="0" indent="0">
              <a:buNone/>
            </a:pPr>
            <a:r>
              <a:rPr lang="en-US" altLang="LID4096" sz="1400"/>
              <a:t>      &lt;input type="button" value="</a:t>
            </a:r>
            <a:r>
              <a:rPr lang="ru-RU" altLang="LID4096" sz="1400"/>
              <a:t>Закрыть" </a:t>
            </a:r>
            <a:r>
              <a:rPr lang="en-US" altLang="LID4096" sz="1400"/>
              <a:t>onClick="close_pict()"&gt;</a:t>
            </a:r>
          </a:p>
          <a:p>
            <a:pPr marL="0" indent="0">
              <a:buNone/>
            </a:pPr>
            <a:r>
              <a:rPr lang="en-US" altLang="LID4096" sz="1400"/>
              <a:t>  &lt;/body&gt;&lt;/html&gt;</a:t>
            </a:r>
          </a:p>
          <a:p>
            <a:pPr marL="0" indent="0">
              <a:buNone/>
            </a:pPr>
            <a:endParaRPr lang="ru-RU" altLang="LID4096" sz="1400"/>
          </a:p>
        </p:txBody>
      </p:sp>
      <p:sp>
        <p:nvSpPr>
          <p:cNvPr id="78853" name="Номер слайда 4">
            <a:extLst>
              <a:ext uri="{FF2B5EF4-FFF2-40B4-BE49-F238E27FC236}">
                <a16:creationId xmlns:a16="http://schemas.microsoft.com/office/drawing/2014/main" id="{7E2F9E4D-FD09-443A-8B04-C0089313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6C0E1D-608D-4498-9616-D1CB38FF6D92}" type="slidenum">
              <a:rPr lang="en-US" altLang="LID4096"/>
              <a:pPr eaLnBrk="1" hangingPunct="1"/>
              <a:t>79</a:t>
            </a:fld>
            <a:endParaRPr lang="en-US" altLang="LID4096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Номер слайда 5">
            <a:extLst>
              <a:ext uri="{FF2B5EF4-FFF2-40B4-BE49-F238E27FC236}">
                <a16:creationId xmlns:a16="http://schemas.microsoft.com/office/drawing/2014/main" id="{17E3B321-C78B-4841-B375-48CB4D16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C081A29-D932-4537-884C-CB4EC470D108}" type="slidenum">
              <a:rPr lang="en-US" altLang="LID4096"/>
              <a:pPr eaLnBrk="1" hangingPunct="1"/>
              <a:t>8</a:t>
            </a:fld>
            <a:endParaRPr lang="en-US" altLang="LID4096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4AAB556-52A6-4F29-9307-0A10BEA99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LID4096" sz="3600" b="1" dirty="0">
                <a:solidFill>
                  <a:srgbClr val="FFC000"/>
                </a:solidFill>
              </a:rPr>
              <a:t>Hello World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B41396C-92D5-47AF-B41B-3BB052A38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rgbClr val="CC0000"/>
                </a:solidFill>
              </a:rPr>
              <a:t>&lt;html&gt;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CC0000"/>
                </a:solidFill>
              </a:rPr>
              <a:t> &lt;body&gt;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CC0000"/>
                </a:solidFill>
              </a:rPr>
              <a:t> &lt;script type="text/</a:t>
            </a:r>
            <a:r>
              <a:rPr lang="en-US" sz="2400" dirty="0" err="1">
                <a:solidFill>
                  <a:srgbClr val="CC0000"/>
                </a:solidFill>
              </a:rPr>
              <a:t>javascript</a:t>
            </a:r>
            <a:r>
              <a:rPr lang="en-US" sz="2400" dirty="0">
                <a:solidFill>
                  <a:srgbClr val="CC0000"/>
                </a:solidFill>
              </a:rPr>
              <a:t>"&gt; </a:t>
            </a:r>
          </a:p>
          <a:p>
            <a:pPr eaLnBrk="1" hangingPunct="1">
              <a:defRPr/>
            </a:pPr>
            <a:r>
              <a:rPr lang="en-US" sz="2400" dirty="0" err="1">
                <a:solidFill>
                  <a:srgbClr val="CC0000"/>
                </a:solidFill>
              </a:rPr>
              <a:t>document.write</a:t>
            </a:r>
            <a:r>
              <a:rPr lang="en-US" sz="2400" dirty="0">
                <a:solidFill>
                  <a:srgbClr val="CC0000"/>
                </a:solidFill>
              </a:rPr>
              <a:t>("Hello World!");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CC0000"/>
                </a:solidFill>
              </a:rPr>
              <a:t>&lt;/script&gt;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CC0000"/>
                </a:solidFill>
              </a:rPr>
              <a:t>&lt;/body&gt;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CC0000"/>
                </a:solidFill>
              </a:rPr>
              <a:t> &lt;/html&gt;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chemeClr val="accent2"/>
                </a:solidFill>
              </a:rPr>
              <a:t>Комментарий: 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accent2"/>
                </a:solidFill>
              </a:rPr>
              <a:t>Одна строчный комментарий начинаются с //</a:t>
            </a:r>
          </a:p>
          <a:p>
            <a:pPr marL="0" indent="0">
              <a:buNone/>
              <a:defRPr/>
            </a:pPr>
            <a:r>
              <a:rPr lang="ru-RU" sz="2000" dirty="0">
                <a:solidFill>
                  <a:schemeClr val="accent2"/>
                </a:solidFill>
              </a:rPr>
              <a:t>Многострочный комментарий /*-комментарий- *</a:t>
            </a:r>
            <a:r>
              <a:rPr lang="ru-RU" sz="2800" dirty="0">
                <a:solidFill>
                  <a:schemeClr val="accent2"/>
                </a:solidFill>
              </a:rPr>
              <a:t>/</a:t>
            </a:r>
            <a:endParaRPr lang="en-US" sz="24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87484798-F8EB-42B9-8CF2-A431C3D6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LID4096"/>
          </a:p>
        </p:txBody>
      </p:sp>
      <p:sp>
        <p:nvSpPr>
          <p:cNvPr id="79875" name="Объект 2">
            <a:extLst>
              <a:ext uri="{FF2B5EF4-FFF2-40B4-BE49-F238E27FC236}">
                <a16:creationId xmlns:a16="http://schemas.microsoft.com/office/drawing/2014/main" id="{79E755BA-8148-484B-A197-49187595A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LID4096"/>
          </a:p>
          <a:p>
            <a:pPr marL="0" indent="0">
              <a:buNone/>
            </a:pPr>
            <a:r>
              <a:rPr lang="en-US" altLang="LID4096"/>
              <a:t>function choiceOf(){</a:t>
            </a:r>
          </a:p>
          <a:p>
            <a:pPr marL="0" indent="0">
              <a:buNone/>
            </a:pPr>
            <a:r>
              <a:rPr lang="en-US" altLang="LID4096"/>
              <a:t>    if (confirm("</a:t>
            </a:r>
            <a:r>
              <a:rPr lang="ru-RU" altLang="LID4096"/>
              <a:t>Вы действительно хотите открыть окно?")) { </a:t>
            </a:r>
            <a:r>
              <a:rPr lang="en-US" altLang="LID4096"/>
              <a:t>volvo=window.open("volvo.html", "display_volvo",</a:t>
            </a:r>
          </a:p>
          <a:p>
            <a:pPr marL="0" indent="0">
              <a:buNone/>
            </a:pPr>
            <a:r>
              <a:rPr lang="en-US" altLang="LID4096"/>
              <a:t>            "width=400,height=300,status=no,toolbar=no,menubar=no");</a:t>
            </a:r>
          </a:p>
          <a:p>
            <a:pPr marL="0" indent="0">
              <a:buNone/>
            </a:pPr>
            <a:r>
              <a:rPr lang="en-US" altLang="LID4096"/>
              <a:t>   }</a:t>
            </a:r>
          </a:p>
          <a:p>
            <a:pPr marL="0" indent="0">
              <a:buNone/>
            </a:pPr>
            <a:r>
              <a:rPr lang="en-US" altLang="LID4096"/>
              <a:t>}</a:t>
            </a:r>
          </a:p>
          <a:p>
            <a:pPr marL="0" indent="0">
              <a:buNone/>
            </a:pPr>
            <a:r>
              <a:rPr lang="en-US" altLang="LID4096"/>
              <a:t>function close_pict() {</a:t>
            </a:r>
          </a:p>
          <a:p>
            <a:pPr marL="0" indent="0">
              <a:buNone/>
            </a:pPr>
            <a:r>
              <a:rPr lang="en-US" altLang="LID4096"/>
              <a:t>window.close();</a:t>
            </a:r>
          </a:p>
          <a:p>
            <a:pPr marL="0" indent="0">
              <a:buNone/>
            </a:pPr>
            <a:r>
              <a:rPr lang="en-US" altLang="LID4096"/>
              <a:t>}</a:t>
            </a:r>
          </a:p>
          <a:p>
            <a:pPr marL="0" indent="0">
              <a:buNone/>
            </a:pPr>
            <a:endParaRPr lang="ru-RU" altLang="LID4096"/>
          </a:p>
        </p:txBody>
      </p:sp>
      <p:sp>
        <p:nvSpPr>
          <p:cNvPr id="79877" name="Номер слайда 4">
            <a:extLst>
              <a:ext uri="{FF2B5EF4-FFF2-40B4-BE49-F238E27FC236}">
                <a16:creationId xmlns:a16="http://schemas.microsoft.com/office/drawing/2014/main" id="{6677FDEE-93B0-45FB-941D-4335CF7A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50C34A-BB64-4EE9-B2D1-EC7CEB6EFD47}" type="slidenum">
              <a:rPr lang="en-US" altLang="LID4096"/>
              <a:pPr eaLnBrk="1" hangingPunct="1"/>
              <a:t>80</a:t>
            </a:fld>
            <a:endParaRPr lang="en-US" altLang="LID4096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Номер слайда 5">
            <a:extLst>
              <a:ext uri="{FF2B5EF4-FFF2-40B4-BE49-F238E27FC236}">
                <a16:creationId xmlns:a16="http://schemas.microsoft.com/office/drawing/2014/main" id="{63F2D1CE-9354-4A34-8B2B-C692E158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FDFBBF-C621-4F5B-8B92-6588BA993A38}" type="slidenum">
              <a:rPr lang="en-US" altLang="LID4096"/>
              <a:pPr eaLnBrk="1" hangingPunct="1"/>
              <a:t>9</a:t>
            </a:fld>
            <a:endParaRPr lang="en-US" altLang="LID4096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BACA4DF1-74A5-4AB3-BFD3-392CFE0E1A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2997" y="2036190"/>
            <a:ext cx="10020693" cy="3733014"/>
          </a:xfrm>
        </p:spPr>
        <p:txBody>
          <a:bodyPr/>
          <a:lstStyle/>
          <a:p>
            <a:pPr eaLnBrk="1" hangingPunct="1"/>
            <a:endParaRPr lang="en-US" altLang="LID4096" sz="2400" dirty="0"/>
          </a:p>
          <a:p>
            <a:pPr eaLnBrk="1" hangingPunct="1"/>
            <a:r>
              <a:rPr lang="ru-RU" altLang="LID4096" sz="2000" dirty="0"/>
              <a:t>JavaScript в секции </a:t>
            </a:r>
            <a:r>
              <a:rPr lang="en-US" altLang="LID4096" sz="2000" dirty="0"/>
              <a:t>body</a:t>
            </a:r>
            <a:r>
              <a:rPr lang="ru-RU" altLang="LID4096" sz="2000" dirty="0"/>
              <a:t> будут выполнены во время загрузки страниц. </a:t>
            </a:r>
          </a:p>
          <a:p>
            <a:pPr eaLnBrk="1" hangingPunct="1"/>
            <a:r>
              <a:rPr lang="ru-RU" altLang="LID4096" sz="2000" dirty="0"/>
              <a:t>JavaScript в </a:t>
            </a:r>
            <a:r>
              <a:rPr lang="en-US" altLang="LID4096" sz="2000" dirty="0"/>
              <a:t>header</a:t>
            </a:r>
            <a:r>
              <a:rPr lang="ru-RU" altLang="LID4096" sz="2000" dirty="0"/>
              <a:t> секции будут выполнены при вызове JavaScript представляет собой последовательность инструкций для выполнения в браузере.</a:t>
            </a:r>
            <a:endParaRPr lang="en-US" altLang="LID4096" sz="2000" dirty="0"/>
          </a:p>
          <a:p>
            <a:pPr eaLnBrk="1" hangingPunct="1"/>
            <a:r>
              <a:rPr lang="en-US" altLang="LID4096" sz="2400" dirty="0">
                <a:solidFill>
                  <a:srgbClr val="CC0000"/>
                </a:solidFill>
              </a:rPr>
              <a:t>&lt;script type="text/</a:t>
            </a:r>
            <a:r>
              <a:rPr lang="en-US" altLang="LID4096" sz="2400" dirty="0" err="1">
                <a:solidFill>
                  <a:srgbClr val="CC0000"/>
                </a:solidFill>
              </a:rPr>
              <a:t>javascript</a:t>
            </a:r>
            <a:r>
              <a:rPr lang="en-US" altLang="LID4096" sz="2400" dirty="0">
                <a:solidFill>
                  <a:srgbClr val="CC0000"/>
                </a:solidFill>
              </a:rPr>
              <a:t>"&gt;</a:t>
            </a:r>
          </a:p>
          <a:p>
            <a:pPr eaLnBrk="1" hangingPunct="1"/>
            <a:r>
              <a:rPr lang="en-US" altLang="LID4096" sz="2400" dirty="0" err="1">
                <a:solidFill>
                  <a:srgbClr val="CC0000"/>
                </a:solidFill>
              </a:rPr>
              <a:t>document.write</a:t>
            </a:r>
            <a:r>
              <a:rPr lang="en-US" altLang="LID4096" sz="2400" dirty="0">
                <a:solidFill>
                  <a:srgbClr val="CC0000"/>
                </a:solidFill>
              </a:rPr>
              <a:t>("&lt;h1&gt;This is a header&lt;/h1&gt;"); </a:t>
            </a:r>
            <a:r>
              <a:rPr lang="en-US" altLang="LID4096" sz="2400" dirty="0" err="1">
                <a:solidFill>
                  <a:srgbClr val="CC0000"/>
                </a:solidFill>
              </a:rPr>
              <a:t>document.write</a:t>
            </a:r>
            <a:r>
              <a:rPr lang="en-US" altLang="LID4096" sz="2400" dirty="0">
                <a:solidFill>
                  <a:srgbClr val="CC0000"/>
                </a:solidFill>
              </a:rPr>
              <a:t>("&lt;p&gt;This is a paragraph&lt;/p&gt;"); </a:t>
            </a:r>
            <a:r>
              <a:rPr lang="en-US" altLang="LID4096" sz="2400" dirty="0" err="1">
                <a:solidFill>
                  <a:srgbClr val="CC0000"/>
                </a:solidFill>
              </a:rPr>
              <a:t>document.write</a:t>
            </a:r>
            <a:r>
              <a:rPr lang="en-US" altLang="LID4096" sz="2400" dirty="0">
                <a:solidFill>
                  <a:srgbClr val="CC0000"/>
                </a:solidFill>
              </a:rPr>
              <a:t>("&lt;p&gt;This is another paragraph&lt;/p&gt;"); </a:t>
            </a:r>
          </a:p>
          <a:p>
            <a:pPr eaLnBrk="1" hangingPunct="1"/>
            <a:r>
              <a:rPr lang="en-US" altLang="LID4096" sz="2400" dirty="0">
                <a:solidFill>
                  <a:srgbClr val="CC0000"/>
                </a:solidFill>
              </a:rPr>
              <a:t>&lt;/script&gt;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871</TotalTime>
  <Words>6364</Words>
  <Application>Microsoft Office PowerPoint</Application>
  <PresentationFormat>Широкоэкранный</PresentationFormat>
  <Paragraphs>1117</Paragraphs>
  <Slides>80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9" baseType="lpstr">
      <vt:lpstr>Arial</vt:lpstr>
      <vt:lpstr>Calibri</vt:lpstr>
      <vt:lpstr>Corbel</vt:lpstr>
      <vt:lpstr>Courier New</vt:lpstr>
      <vt:lpstr>Gill Sans MT</vt:lpstr>
      <vt:lpstr>Tahoma</vt:lpstr>
      <vt:lpstr>Times New Roman</vt:lpstr>
      <vt:lpstr>Wingdings 2</vt:lpstr>
      <vt:lpstr>Дивиденд</vt:lpstr>
      <vt:lpstr>Лекция 4 Создание интерактивных элементов с JavaScript</vt:lpstr>
      <vt:lpstr>Javascript</vt:lpstr>
      <vt:lpstr>JavaScript</vt:lpstr>
      <vt:lpstr>Adding a button</vt:lpstr>
      <vt:lpstr>Clicking a button</vt:lpstr>
      <vt:lpstr>Changing the text</vt:lpstr>
      <vt:lpstr>Презентация PowerPoint</vt:lpstr>
      <vt:lpstr>Hello World</vt:lpstr>
      <vt:lpstr>Презентация PowerPoint</vt:lpstr>
      <vt:lpstr>Презентация PowerPoint</vt:lpstr>
      <vt:lpstr>Презентация PowerPoint</vt:lpstr>
      <vt:lpstr>Объявление переменных</vt:lpstr>
      <vt:lpstr>Презентация PowerPoint</vt:lpstr>
      <vt:lpstr>Презентация PowerPoint</vt:lpstr>
      <vt:lpstr>Презентация PowerPoint</vt:lpstr>
      <vt:lpstr>JavaScript всплывающих окон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Java script try/catch</vt:lpstr>
      <vt:lpstr>Презентация PowerPoint</vt:lpstr>
      <vt:lpstr>Презентация PowerPoint</vt:lpstr>
      <vt:lpstr>Обработка событий</vt:lpstr>
      <vt:lpstr>Пример некоторых событий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Javascript объект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JavaScript Timing Events </vt:lpstr>
      <vt:lpstr>Презентация PowerPoint</vt:lpstr>
      <vt:lpstr>Презентация PowerPoint</vt:lpstr>
      <vt:lpstr>Презентация PowerPoint</vt:lpstr>
      <vt:lpstr>Презентация PowerPoint</vt:lpstr>
      <vt:lpstr>Handling Form Events</vt:lpstr>
      <vt:lpstr>Презентация PowerPoint</vt:lpstr>
      <vt:lpstr>Проверка с помощью JavaScript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JavaScript работа со строками</vt:lpstr>
      <vt:lpstr>Презентация PowerPoint</vt:lpstr>
      <vt:lpstr>Работа с окнами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DETERMINING WEB APPLICATION VULNERABILITIES USING MACHINE LEARNING METHODS</dc:title>
  <dc:creator>Владислав Карюкин</dc:creator>
  <cp:lastModifiedBy>Владислав Карюкин</cp:lastModifiedBy>
  <cp:revision>46</cp:revision>
  <dcterms:created xsi:type="dcterms:W3CDTF">2023-08-13T17:19:25Z</dcterms:created>
  <dcterms:modified xsi:type="dcterms:W3CDTF">2024-10-29T19:41:51Z</dcterms:modified>
</cp:coreProperties>
</file>